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6"/>
  </p:notesMasterIdLst>
  <p:sldIdLst>
    <p:sldId id="256" r:id="rId2"/>
    <p:sldId id="257" r:id="rId3"/>
    <p:sldId id="260" r:id="rId4"/>
    <p:sldId id="261" r:id="rId5"/>
    <p:sldId id="289" r:id="rId6"/>
    <p:sldId id="286" r:id="rId7"/>
    <p:sldId id="274" r:id="rId8"/>
    <p:sldId id="285" r:id="rId9"/>
    <p:sldId id="281" r:id="rId10"/>
    <p:sldId id="287" r:id="rId11"/>
    <p:sldId id="288" r:id="rId12"/>
    <p:sldId id="290" r:id="rId13"/>
    <p:sldId id="263" r:id="rId14"/>
    <p:sldId id="264" r:id="rId15"/>
  </p:sldIdLst>
  <p:sldSz cx="12198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C00"/>
    <a:srgbClr val="A2AF00"/>
    <a:srgbClr val="92154A"/>
    <a:srgbClr val="F67D00"/>
    <a:srgbClr val="005A83"/>
    <a:srgbClr val="F4EDDC"/>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48"/>
    <p:restoredTop sz="94588"/>
  </p:normalViewPr>
  <p:slideViewPr>
    <p:cSldViewPr snapToGrid="0" snapToObjects="1">
      <p:cViewPr varScale="1">
        <p:scale>
          <a:sx n="69" d="100"/>
          <a:sy n="69" d="100"/>
        </p:scale>
        <p:origin x="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U.S. Total Health Care Spending</a:t>
            </a:r>
            <a:r>
              <a:rPr lang="en-US" b="0" baseline="30000" dirty="0"/>
              <a:t>4</a:t>
            </a:r>
          </a:p>
        </c:rich>
      </c:tx>
      <c:overlay val="0"/>
      <c:spPr>
        <a:noFill/>
        <a:ln>
          <a:noFill/>
        </a:ln>
        <a:effectLst/>
      </c:spPr>
    </c:title>
    <c:autoTitleDeleted val="0"/>
    <c:plotArea>
      <c:layout/>
      <c:pieChart>
        <c:varyColors val="1"/>
        <c:ser>
          <c:idx val="0"/>
          <c:order val="0"/>
          <c:tx>
            <c:strRef>
              <c:f>Sheet1!$B$1</c:f>
              <c:strCache>
                <c:ptCount val="1"/>
                <c:pt idx="0">
                  <c:v>U.S. Total Health Care Spending</c:v>
                </c:pt>
              </c:strCache>
            </c:strRef>
          </c:tx>
          <c:spPr>
            <a:ln>
              <a:noFill/>
            </a:ln>
          </c:spPr>
          <c:dPt>
            <c:idx val="0"/>
            <c:bubble3D val="0"/>
            <c:spPr>
              <a:solidFill>
                <a:srgbClr val="F2AC00"/>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B89-4F30-B2A7-E9AE11C0DDB6}"/>
              </c:ext>
            </c:extLst>
          </c:dPt>
          <c:dPt>
            <c:idx val="1"/>
            <c:bubble3D val="0"/>
            <c:spPr>
              <a:noFill/>
              <a:ln>
                <a:noFill/>
              </a:ln>
              <a:effectLst/>
            </c:spPr>
            <c:extLst xmlns:c16r2="http://schemas.microsoft.com/office/drawing/2015/06/chart">
              <c:ext xmlns:c16="http://schemas.microsoft.com/office/drawing/2014/chart" uri="{C3380CC4-5D6E-409C-BE32-E72D297353CC}">
                <c16:uniqueId val="{00000003-BB89-4F30-B2A7-E9AE11C0DDB6}"/>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BB89-4F30-B2A7-E9AE11C0DDB6}"/>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BB89-4F30-B2A7-E9AE11C0DDB6}"/>
              </c:ext>
            </c:extLst>
          </c:dPt>
          <c:dLbls>
            <c:dLbl>
              <c:idx val="0"/>
              <c:layout>
                <c:manualLayout>
                  <c:x val="-0.31761379965576475"/>
                  <c:y val="-0.11023613171917376"/>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Lato" charset="0"/>
                        <a:ea typeface="Lato" charset="0"/>
                        <a:cs typeface="Lato" charset="0"/>
                      </a:defRPr>
                    </a:pPr>
                    <a:r>
                      <a:rPr lang="en-US" sz="1800" dirty="0"/>
                      <a:t>Americans</a:t>
                    </a:r>
                    <a:r>
                      <a:rPr lang="en-US" sz="1800" baseline="0" dirty="0"/>
                      <a:t> with 2+ chronic conditions consume 71% of all healthcare $$</a:t>
                    </a:r>
                    <a:endParaRPr lang="en-US" sz="1800" dirty="0"/>
                  </a:p>
                </c:rich>
              </c:tx>
              <c:spPr>
                <a:noFill/>
                <a:ln>
                  <a:noFill/>
                </a:ln>
                <a:effectLst/>
              </c:sp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BB89-4F30-B2A7-E9AE11C0DDB6}"/>
                </c:ext>
                <c:ext xmlns:c15="http://schemas.microsoft.com/office/drawing/2012/chart" uri="{CE6537A1-D6FC-4f65-9D91-7224C49458BB}">
                  <c15:layout>
                    <c:manualLayout>
                      <c:w val="0.32462573099148856"/>
                      <c:h val="0.3154756524522741"/>
                    </c:manualLayout>
                  </c15:layout>
                </c:ext>
              </c:extLst>
            </c:dLbl>
            <c:dLbl>
              <c:idx val="1"/>
              <c:delete val="1"/>
              <c:extLst xmlns:c16r2="http://schemas.microsoft.com/office/drawing/2015/06/chart">
                <c:ext xmlns:c16="http://schemas.microsoft.com/office/drawing/2014/chart" uri="{C3380CC4-5D6E-409C-BE32-E72D297353CC}">
                  <c16:uniqueId val="{00000003-BB89-4F30-B2A7-E9AE11C0DDB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Lato" charset="0"/>
                    <a:ea typeface="Lato" charset="0"/>
                    <a:cs typeface="Lato" charset="0"/>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2"/>
                <c:pt idx="0">
                  <c:v>Americans with more than one chronic condition</c:v>
                </c:pt>
                <c:pt idx="1">
                  <c:v>Other</c:v>
                </c:pt>
              </c:strCache>
            </c:strRef>
          </c:cat>
          <c:val>
            <c:numRef>
              <c:f>Sheet1!$B$2:$B$5</c:f>
              <c:numCache>
                <c:formatCode>0%</c:formatCode>
                <c:ptCount val="4"/>
                <c:pt idx="0">
                  <c:v>0.71</c:v>
                </c:pt>
                <c:pt idx="1">
                  <c:v>0.28999999999999998</c:v>
                </c:pt>
              </c:numCache>
            </c:numRef>
          </c:val>
          <c:extLst xmlns:c16r2="http://schemas.microsoft.com/office/drawing/2015/06/chart">
            <c:ext xmlns:c16="http://schemas.microsoft.com/office/drawing/2014/chart" uri="{C3380CC4-5D6E-409C-BE32-E72D297353CC}">
              <c16:uniqueId val="{00000008-BB89-4F30-B2A7-E9AE11C0DDB6}"/>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FD136-1ABB-1246-9980-11CBBF0F5F8B}" type="datetimeFigureOut">
              <a:rPr lang="en-US" smtClean="0"/>
              <a:t>12/9/2016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DA6A4-1402-244B-9153-CC2F3C39CA21}" type="slidenum">
              <a:rPr lang="en-US" smtClean="0"/>
              <a:t>‹#›</a:t>
            </a:fld>
            <a:endParaRPr lang="en-US" dirty="0"/>
          </a:p>
        </p:txBody>
      </p:sp>
    </p:spTree>
    <p:extLst>
      <p:ext uri="{BB962C8B-B14F-4D97-AF65-F5344CB8AC3E}">
        <p14:creationId xmlns:p14="http://schemas.microsoft.com/office/powerpoint/2010/main" val="185984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DA6A4-1402-244B-9153-CC2F3C39CA21}" type="slidenum">
              <a:rPr lang="en-US" smtClean="0"/>
              <a:t>3</a:t>
            </a:fld>
            <a:endParaRPr lang="en-US" dirty="0"/>
          </a:p>
        </p:txBody>
      </p:sp>
    </p:spTree>
    <p:extLst>
      <p:ext uri="{BB962C8B-B14F-4D97-AF65-F5344CB8AC3E}">
        <p14:creationId xmlns:p14="http://schemas.microsoft.com/office/powerpoint/2010/main" val="66021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not “published”, nor are they the result of a rigorous and validated study.  But… they are Cigna’s internal numbers and something Dr. Edgeworth has shared publically.  Marcus will have to use some discretion, maybe something like “Cigna has reported significant savings from their CHF program.”  Cigna HealthSpring compared CHF members on HH, with CHF members not on HH during the same timeframe.  For example,  CHF members on HH showed a 29% reduction in ER utilization, while CHF members not on HH showed an increase of 31% in ER utilization.</a:t>
            </a:r>
          </a:p>
        </p:txBody>
      </p:sp>
      <p:sp>
        <p:nvSpPr>
          <p:cNvPr id="4" name="Slide Number Placeholder 3"/>
          <p:cNvSpPr>
            <a:spLocks noGrp="1"/>
          </p:cNvSpPr>
          <p:nvPr>
            <p:ph type="sldNum" sz="quarter" idx="10"/>
          </p:nvPr>
        </p:nvSpPr>
        <p:spPr/>
        <p:txBody>
          <a:bodyPr/>
          <a:lstStyle/>
          <a:p>
            <a:fld id="{8E3DA6A4-1402-244B-9153-CC2F3C39CA21}" type="slidenum">
              <a:rPr lang="en-US" smtClean="0"/>
              <a:t>8</a:t>
            </a:fld>
            <a:endParaRPr lang="en-US" dirty="0"/>
          </a:p>
        </p:txBody>
      </p:sp>
    </p:spTree>
    <p:extLst>
      <p:ext uri="{BB962C8B-B14F-4D97-AF65-F5344CB8AC3E}">
        <p14:creationId xmlns:p14="http://schemas.microsoft.com/office/powerpoint/2010/main" val="58913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it easier for at-risk</a:t>
            </a:r>
            <a:r>
              <a:rPr lang="en-US" baseline="0" dirty="0"/>
              <a:t> entities to deploy remote monitoring, keep people in their homes and reduce costs</a:t>
            </a:r>
            <a:endParaRPr lang="en-US" dirty="0"/>
          </a:p>
        </p:txBody>
      </p:sp>
      <p:sp>
        <p:nvSpPr>
          <p:cNvPr id="4" name="Slide Number Placeholder 3"/>
          <p:cNvSpPr>
            <a:spLocks noGrp="1"/>
          </p:cNvSpPr>
          <p:nvPr>
            <p:ph type="sldNum" sz="quarter" idx="10"/>
          </p:nvPr>
        </p:nvSpPr>
        <p:spPr/>
        <p:txBody>
          <a:bodyPr/>
          <a:lstStyle/>
          <a:p>
            <a:fld id="{8E3DA6A4-1402-244B-9153-CC2F3C39CA21}" type="slidenum">
              <a:rPr lang="en-US" smtClean="0"/>
              <a:t>10</a:t>
            </a:fld>
            <a:endParaRPr lang="en-US" dirty="0"/>
          </a:p>
        </p:txBody>
      </p:sp>
    </p:spTree>
    <p:extLst>
      <p:ext uri="{BB962C8B-B14F-4D97-AF65-F5344CB8AC3E}">
        <p14:creationId xmlns:p14="http://schemas.microsoft.com/office/powerpoint/2010/main" val="25901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guardrails</a:t>
            </a:r>
            <a:r>
              <a:rPr lang="en-US" baseline="0" dirty="0"/>
              <a:t> to ensure rpm targeted at right patients</a:t>
            </a:r>
            <a:endParaRPr lang="en-US" dirty="0"/>
          </a:p>
        </p:txBody>
      </p:sp>
      <p:sp>
        <p:nvSpPr>
          <p:cNvPr id="4" name="Slide Number Placeholder 3"/>
          <p:cNvSpPr>
            <a:spLocks noGrp="1"/>
          </p:cNvSpPr>
          <p:nvPr>
            <p:ph type="sldNum" sz="quarter" idx="10"/>
          </p:nvPr>
        </p:nvSpPr>
        <p:spPr/>
        <p:txBody>
          <a:bodyPr/>
          <a:lstStyle/>
          <a:p>
            <a:fld id="{8E3DA6A4-1402-244B-9153-CC2F3C39CA21}" type="slidenum">
              <a:rPr lang="en-US" smtClean="0"/>
              <a:t>11</a:t>
            </a:fld>
            <a:endParaRPr lang="en-US" dirty="0"/>
          </a:p>
        </p:txBody>
      </p:sp>
    </p:spTree>
    <p:extLst>
      <p:ext uri="{BB962C8B-B14F-4D97-AF65-F5344CB8AC3E}">
        <p14:creationId xmlns:p14="http://schemas.microsoft.com/office/powerpoint/2010/main" val="937617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facebook.com/CareInnovations" TargetMode="External"/><Relationship Id="rId7" Type="http://schemas.openxmlformats.org/officeDocument/2006/relationships/hyperlink" Target="https://www.linkedin.com/company/care-innovations" TargetMode="External"/><Relationship Id="rId12" Type="http://schemas.openxmlformats.org/officeDocument/2006/relationships/hyperlink" Target="http://careinnovations.com/" TargetMode="External"/><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www.twitter.com/careinnovations" TargetMode="External"/><Relationship Id="rId5" Type="http://schemas.openxmlformats.org/officeDocument/2006/relationships/hyperlink" Target="http://twitter.com/careinnovations"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www.youtube.com/user/CareInnovations1"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I - Presentation Cover">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0440" y="2668207"/>
            <a:ext cx="5781039" cy="927579"/>
          </a:xfrm>
          <a:prstGeom prst="rect">
            <a:avLst/>
          </a:prstGeom>
        </p:spPr>
      </p:pic>
      <p:grpSp>
        <p:nvGrpSpPr>
          <p:cNvPr id="21" name="Group 20"/>
          <p:cNvGrpSpPr/>
          <p:nvPr userDrawn="1"/>
        </p:nvGrpSpPr>
        <p:grpSpPr>
          <a:xfrm>
            <a:off x="1588" y="4267200"/>
            <a:ext cx="12198350" cy="152400"/>
            <a:chOff x="0" y="6019800"/>
            <a:chExt cx="13338174" cy="76200"/>
          </a:xfrm>
        </p:grpSpPr>
        <p:sp>
          <p:nvSpPr>
            <p:cNvPr id="22" name="Rectangle 21"/>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4" name="Rectangle 23"/>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5" name="Rectangle 24"/>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Rectangle 25"/>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Tree>
    <p:extLst>
      <p:ext uri="{BB962C8B-B14F-4D97-AF65-F5344CB8AC3E}">
        <p14:creationId xmlns:p14="http://schemas.microsoft.com/office/powerpoint/2010/main" val="95705821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I - Presentation Tit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sp>
        <p:nvSpPr>
          <p:cNvPr id="8" name="Rectangle 7"/>
          <p:cNvSpPr/>
          <p:nvPr userDrawn="1"/>
        </p:nvSpPr>
        <p:spPr>
          <a:xfrm>
            <a:off x="2425810" y="6400803"/>
            <a:ext cx="8390421"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sp>
        <p:nvSpPr>
          <p:cNvPr id="5" name="Title 4"/>
          <p:cNvSpPr>
            <a:spLocks noGrp="1"/>
          </p:cNvSpPr>
          <p:nvPr>
            <p:ph type="title" hasCustomPrompt="1"/>
          </p:nvPr>
        </p:nvSpPr>
        <p:spPr>
          <a:xfrm>
            <a:off x="2135743" y="1584438"/>
            <a:ext cx="8307962" cy="1008112"/>
          </a:xfrm>
          <a:prstGeom prst="rect">
            <a:avLst/>
          </a:prstGeom>
        </p:spPr>
        <p:txBody>
          <a:bodyPr anchor="t">
            <a:noAutofit/>
          </a:bodyPr>
          <a:lstStyle>
            <a:lvl1pPr algn="l">
              <a:lnSpc>
                <a:spcPct val="100000"/>
              </a:lnSpc>
              <a:spcBef>
                <a:spcPts val="0"/>
              </a:spcBef>
              <a:spcAft>
                <a:spcPts val="0"/>
              </a:spcAft>
              <a:defRPr sz="6600" b="0" i="0" cap="all" spc="-150" baseline="0">
                <a:solidFill>
                  <a:schemeClr val="tx1">
                    <a:lumMod val="65000"/>
                    <a:lumOff val="35000"/>
                  </a:schemeClr>
                </a:solidFill>
                <a:latin typeface="Trade Gothic LT Std Cn"/>
                <a:cs typeface="Trade Gothic LT Std Cn"/>
              </a:defRPr>
            </a:lvl1pPr>
          </a:lstStyle>
          <a:p>
            <a:r>
              <a:rPr lang="en-US" dirty="0"/>
              <a:t>Presentation title #1</a:t>
            </a:r>
          </a:p>
        </p:txBody>
      </p:sp>
      <p:sp>
        <p:nvSpPr>
          <p:cNvPr id="25" name="Text Placeholder 24"/>
          <p:cNvSpPr>
            <a:spLocks noGrp="1"/>
          </p:cNvSpPr>
          <p:nvPr>
            <p:ph type="body" sz="quarter" idx="10" hasCustomPrompt="1"/>
          </p:nvPr>
        </p:nvSpPr>
        <p:spPr>
          <a:xfrm>
            <a:off x="2137332" y="2588216"/>
            <a:ext cx="8307962" cy="534363"/>
          </a:xfrm>
          <a:prstGeom prst="rect">
            <a:avLst/>
          </a:prstGeom>
        </p:spPr>
        <p:txBody>
          <a:bodyPr>
            <a:normAutofit/>
          </a:bodyPr>
          <a:lstStyle>
            <a:lvl1pPr marL="0" indent="0" algn="l">
              <a:lnSpc>
                <a:spcPct val="100000"/>
              </a:lnSpc>
              <a:buNone/>
              <a:defRPr sz="2800" b="1" i="0" spc="0">
                <a:solidFill>
                  <a:srgbClr val="F67D00"/>
                </a:solidFill>
                <a:latin typeface="Lato" charset="0"/>
                <a:ea typeface="Lato" charset="0"/>
                <a:cs typeface="Lato" charset="0"/>
              </a:defRPr>
            </a:lvl1pPr>
          </a:lstStyle>
          <a:p>
            <a:pPr lvl="0"/>
            <a:r>
              <a:rPr lang="en-US" dirty="0"/>
              <a:t>Presenter Name</a:t>
            </a:r>
          </a:p>
        </p:txBody>
      </p:sp>
      <p:sp>
        <p:nvSpPr>
          <p:cNvPr id="26" name="Text Placeholder 24"/>
          <p:cNvSpPr>
            <a:spLocks noGrp="1"/>
          </p:cNvSpPr>
          <p:nvPr>
            <p:ph type="body" sz="quarter" idx="11" hasCustomPrompt="1"/>
          </p:nvPr>
        </p:nvSpPr>
        <p:spPr>
          <a:xfrm>
            <a:off x="2135743" y="3123869"/>
            <a:ext cx="8307962" cy="411833"/>
          </a:xfrm>
          <a:prstGeom prst="rect">
            <a:avLst/>
          </a:prstGeom>
        </p:spPr>
        <p:txBody>
          <a:bodyPr>
            <a:normAutofit/>
          </a:bodyPr>
          <a:lstStyle>
            <a:lvl1pPr marL="0" indent="0" algn="l">
              <a:lnSpc>
                <a:spcPct val="100000"/>
              </a:lnSpc>
              <a:buNone/>
              <a:defRPr sz="1800" b="0" i="0">
                <a:solidFill>
                  <a:schemeClr val="tx1">
                    <a:lumMod val="65000"/>
                    <a:lumOff val="35000"/>
                  </a:schemeClr>
                </a:solidFill>
                <a:latin typeface="Lato Regular"/>
                <a:cs typeface="Lato Regular"/>
              </a:defRPr>
            </a:lvl1pPr>
          </a:lstStyle>
          <a:p>
            <a:pPr lvl="0"/>
            <a:r>
              <a:rPr lang="en-US" dirty="0"/>
              <a:t>Date</a:t>
            </a:r>
          </a:p>
        </p:txBody>
      </p:sp>
      <p:sp>
        <p:nvSpPr>
          <p:cNvPr id="14"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9354AC26-E00E-7747-8518-F8C8B9781FB1}" type="slidenum">
              <a:rPr lang="ms-MY" smtClean="0"/>
              <a:pPr/>
              <a:t>‹#›</a:t>
            </a:fld>
            <a:endParaRPr lang="ms-MY" dirty="0"/>
          </a:p>
        </p:txBody>
      </p:sp>
      <p:grpSp>
        <p:nvGrpSpPr>
          <p:cNvPr id="11" name="Group 10"/>
          <p:cNvGrpSpPr/>
          <p:nvPr userDrawn="1"/>
        </p:nvGrpSpPr>
        <p:grpSpPr>
          <a:xfrm>
            <a:off x="1588" y="6019800"/>
            <a:ext cx="12198350" cy="76200"/>
            <a:chOff x="0" y="6019800"/>
            <a:chExt cx="13338174" cy="76200"/>
          </a:xfrm>
        </p:grpSpPr>
        <p:sp>
          <p:nvSpPr>
            <p:cNvPr id="9" name="Rectangle 8"/>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20"/>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Rectangle 21"/>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4" name="Rectangle 23"/>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pic>
        <p:nvPicPr>
          <p:cNvPr id="15" name="Picture 1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Tree>
    <p:extLst>
      <p:ext uri="{BB962C8B-B14F-4D97-AF65-F5344CB8AC3E}">
        <p14:creationId xmlns:p14="http://schemas.microsoft.com/office/powerpoint/2010/main" val="71024474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 - Presentation 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3" name="Rectangle 22"/>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sp>
        <p:nvSpPr>
          <p:cNvPr id="27" name="Rectangle 26"/>
          <p:cNvSpPr/>
          <p:nvPr userDrawn="1"/>
        </p:nvSpPr>
        <p:spPr>
          <a:xfrm>
            <a:off x="2425810" y="6400803"/>
            <a:ext cx="8390421"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grpSp>
        <p:nvGrpSpPr>
          <p:cNvPr id="29" name="Group 28"/>
          <p:cNvGrpSpPr/>
          <p:nvPr userDrawn="1"/>
        </p:nvGrpSpPr>
        <p:grpSpPr>
          <a:xfrm>
            <a:off x="1588" y="6019800"/>
            <a:ext cx="12198350" cy="76200"/>
            <a:chOff x="0" y="6019800"/>
            <a:chExt cx="13338174" cy="76200"/>
          </a:xfrm>
        </p:grpSpPr>
        <p:sp>
          <p:nvSpPr>
            <p:cNvPr id="30" name="Rectangle 29"/>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1" name="Rectangle 30"/>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2" name="Rectangle 31"/>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3" name="Rectangle 32"/>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4" name="Rectangle 33"/>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36" name="Title 4"/>
          <p:cNvSpPr>
            <a:spLocks noGrp="1"/>
          </p:cNvSpPr>
          <p:nvPr>
            <p:ph type="title" hasCustomPrompt="1"/>
          </p:nvPr>
        </p:nvSpPr>
        <p:spPr>
          <a:xfrm>
            <a:off x="253471" y="2185261"/>
            <a:ext cx="11792281" cy="876947"/>
          </a:xfrm>
          <a:prstGeom prst="rect">
            <a:avLst/>
          </a:prstGeom>
        </p:spPr>
        <p:txBody>
          <a:bodyPr anchor="t">
            <a:noAutofit/>
          </a:bodyPr>
          <a:lstStyle>
            <a:lvl1pPr algn="ctr" defTabSz="914270" rtl="0" eaLnBrk="1" latinLnBrk="0" hangingPunct="1">
              <a:lnSpc>
                <a:spcPct val="100000"/>
              </a:lnSpc>
              <a:spcBef>
                <a:spcPts val="0"/>
              </a:spcBef>
              <a:spcAft>
                <a:spcPts val="0"/>
              </a:spcAft>
              <a:buNone/>
              <a:defRPr lang="en-US" sz="6600" b="0" i="0" kern="1200" cap="all" spc="-140" baseline="0" dirty="0">
                <a:solidFill>
                  <a:schemeClr val="bg1"/>
                </a:solidFill>
                <a:latin typeface="Trade Gothic LT Std Cn"/>
                <a:ea typeface="+mj-ea"/>
                <a:cs typeface="Trade Gothic LT Std Cn"/>
              </a:defRPr>
            </a:lvl1pPr>
          </a:lstStyle>
          <a:p>
            <a:r>
              <a:rPr lang="en-US" dirty="0"/>
              <a:t>presentation title #2</a:t>
            </a:r>
          </a:p>
        </p:txBody>
      </p:sp>
      <p:sp>
        <p:nvSpPr>
          <p:cNvPr id="37" name="Text Placeholder 24"/>
          <p:cNvSpPr>
            <a:spLocks noGrp="1"/>
          </p:cNvSpPr>
          <p:nvPr>
            <p:ph type="body" sz="quarter" idx="10" hasCustomPrompt="1"/>
          </p:nvPr>
        </p:nvSpPr>
        <p:spPr>
          <a:xfrm>
            <a:off x="253471" y="3093205"/>
            <a:ext cx="11792281" cy="520648"/>
          </a:xfrm>
          <a:prstGeom prst="rect">
            <a:avLst/>
          </a:prstGeom>
        </p:spPr>
        <p:txBody>
          <a:bodyPr anchor="t">
            <a:noAutofit/>
          </a:bodyPr>
          <a:lstStyle>
            <a:lvl1pPr marL="0" indent="0" algn="ctr">
              <a:lnSpc>
                <a:spcPct val="100000"/>
              </a:lnSpc>
              <a:spcBef>
                <a:spcPts val="0"/>
              </a:spcBef>
              <a:buNone/>
              <a:defRPr sz="2800" b="1" i="0">
                <a:solidFill>
                  <a:schemeClr val="bg1"/>
                </a:solidFill>
                <a:latin typeface="Lato" charset="0"/>
                <a:ea typeface="Lato" charset="0"/>
                <a:cs typeface="Lato" charset="0"/>
              </a:defRPr>
            </a:lvl1pPr>
          </a:lstStyle>
          <a:p>
            <a:pPr lvl="0"/>
            <a:r>
              <a:rPr lang="en-US" dirty="0"/>
              <a:t>Presenter Name</a:t>
            </a:r>
          </a:p>
        </p:txBody>
      </p:sp>
      <p:sp>
        <p:nvSpPr>
          <p:cNvPr id="38" name="Text Placeholder 24"/>
          <p:cNvSpPr>
            <a:spLocks noGrp="1"/>
          </p:cNvSpPr>
          <p:nvPr>
            <p:ph type="body" sz="quarter" idx="11" hasCustomPrompt="1"/>
          </p:nvPr>
        </p:nvSpPr>
        <p:spPr>
          <a:xfrm>
            <a:off x="253471" y="3613854"/>
            <a:ext cx="11792281" cy="411832"/>
          </a:xfrm>
          <a:prstGeom prst="rect">
            <a:avLst/>
          </a:prstGeom>
        </p:spPr>
        <p:txBody>
          <a:bodyPr anchor="t">
            <a:normAutofit/>
          </a:bodyPr>
          <a:lstStyle>
            <a:lvl1pPr marL="0" indent="0" algn="ctr">
              <a:lnSpc>
                <a:spcPct val="100000"/>
              </a:lnSpc>
              <a:spcBef>
                <a:spcPts val="0"/>
              </a:spcBef>
              <a:buNone/>
              <a:defRPr sz="1800" b="0" i="0">
                <a:solidFill>
                  <a:srgbClr val="FFFFFF"/>
                </a:solidFill>
                <a:latin typeface="Lato Regular"/>
                <a:cs typeface="Lato Regular"/>
              </a:defRPr>
            </a:lvl1pPr>
          </a:lstStyle>
          <a:p>
            <a:pPr lvl="0"/>
            <a:r>
              <a:rPr lang="en-US" dirty="0"/>
              <a:t>Date</a:t>
            </a:r>
          </a:p>
        </p:txBody>
      </p:sp>
      <p:pic>
        <p:nvPicPr>
          <p:cNvPr id="15" name="Picture 14"/>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
        <p:nvSpPr>
          <p:cNvPr id="16"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FEF66F4A-28B8-DA4A-9F73-027FD31C86AF}" type="slidenum">
              <a:rPr lang="ms-MY" smtClean="0"/>
              <a:pPr/>
              <a:t>‹#›</a:t>
            </a:fld>
            <a:endParaRPr lang="ms-MY" dirty="0"/>
          </a:p>
        </p:txBody>
      </p:sp>
    </p:spTree>
    <p:extLst>
      <p:ext uri="{BB962C8B-B14F-4D97-AF65-F5344CB8AC3E}">
        <p14:creationId xmlns:p14="http://schemas.microsoft.com/office/powerpoint/2010/main" val="41279037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 - Section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53470" y="2169762"/>
            <a:ext cx="11695723" cy="1244523"/>
          </a:xfrm>
          <a:prstGeom prst="rect">
            <a:avLst/>
          </a:prstGeom>
        </p:spPr>
        <p:txBody>
          <a:bodyPr anchor="b">
            <a:noAutofit/>
          </a:bodyPr>
          <a:lstStyle>
            <a:lvl1pPr algn="ctr" defTabSz="914270" rtl="0" eaLnBrk="1" latinLnBrk="0" hangingPunct="1">
              <a:lnSpc>
                <a:spcPct val="100000"/>
              </a:lnSpc>
              <a:spcBef>
                <a:spcPts val="0"/>
              </a:spcBef>
              <a:spcAft>
                <a:spcPts val="0"/>
              </a:spcAft>
              <a:buNone/>
              <a:defRPr lang="en-US" sz="6600" b="0" i="0" kern="1200" cap="all" spc="-150" baseline="0" dirty="0">
                <a:solidFill>
                  <a:schemeClr val="bg1"/>
                </a:solidFill>
                <a:latin typeface="Trade Gothic LT Std Cn"/>
                <a:ea typeface="+mj-ea"/>
                <a:cs typeface="Trade Gothic LT Std Cn"/>
              </a:defRPr>
            </a:lvl1pPr>
          </a:lstStyle>
          <a:p>
            <a:r>
              <a:rPr lang="en-US" dirty="0"/>
              <a:t>Section title</a:t>
            </a:r>
          </a:p>
        </p:txBody>
      </p:sp>
      <p:sp>
        <p:nvSpPr>
          <p:cNvPr id="15" name="Rectangle 14"/>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sp>
        <p:nvSpPr>
          <p:cNvPr id="21" name="Text Placeholder 20"/>
          <p:cNvSpPr>
            <a:spLocks noGrp="1"/>
          </p:cNvSpPr>
          <p:nvPr>
            <p:ph type="body" sz="quarter" idx="10" hasCustomPrompt="1"/>
          </p:nvPr>
        </p:nvSpPr>
        <p:spPr>
          <a:xfrm>
            <a:off x="253784" y="3414287"/>
            <a:ext cx="11695413" cy="491285"/>
          </a:xfrm>
          <a:prstGeom prst="rect">
            <a:avLst/>
          </a:prstGeom>
        </p:spPr>
        <p:txBody>
          <a:bodyPr>
            <a:normAutofit/>
          </a:bodyPr>
          <a:lstStyle>
            <a:lvl1pPr marL="0" indent="0" algn="ctr">
              <a:lnSpc>
                <a:spcPct val="100000"/>
              </a:lnSpc>
              <a:buNone/>
              <a:defRPr sz="2400" b="1" i="0" baseline="0">
                <a:solidFill>
                  <a:schemeClr val="bg1"/>
                </a:solidFill>
                <a:latin typeface="Lato Regular"/>
                <a:cs typeface="Lato Regular"/>
              </a:defRPr>
            </a:lvl1pPr>
          </a:lstStyle>
          <a:p>
            <a:pPr lvl="0"/>
            <a:r>
              <a:rPr lang="en-US" dirty="0"/>
              <a:t>Short Section Description</a:t>
            </a:r>
          </a:p>
        </p:txBody>
      </p:sp>
      <p:grpSp>
        <p:nvGrpSpPr>
          <p:cNvPr id="19" name="Group 18"/>
          <p:cNvGrpSpPr/>
          <p:nvPr userDrawn="1"/>
        </p:nvGrpSpPr>
        <p:grpSpPr>
          <a:xfrm>
            <a:off x="1" y="6019800"/>
            <a:ext cx="12198350" cy="76200"/>
            <a:chOff x="0" y="6019800"/>
            <a:chExt cx="13338174" cy="76200"/>
          </a:xfrm>
        </p:grpSpPr>
        <p:sp>
          <p:nvSpPr>
            <p:cNvPr id="22" name="Rectangle 21"/>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4" name="Rectangle 23"/>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5" name="Rectangle 24"/>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Rectangle 25"/>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7" name="Rectangle 26"/>
          <p:cNvSpPr/>
          <p:nvPr userDrawn="1"/>
        </p:nvSpPr>
        <p:spPr>
          <a:xfrm>
            <a:off x="2425810" y="6400803"/>
            <a:ext cx="8392008"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pic>
        <p:nvPicPr>
          <p:cNvPr id="14" name="Picture 13"/>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
        <p:nvSpPr>
          <p:cNvPr id="16"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E034FE0A-78B5-4E4A-919F-A4A64CA696E6}" type="slidenum">
              <a:rPr lang="ms-MY" smtClean="0"/>
              <a:pPr/>
              <a:t>‹#›</a:t>
            </a:fld>
            <a:endParaRPr lang="ms-MY" dirty="0"/>
          </a:p>
        </p:txBody>
      </p:sp>
    </p:spTree>
    <p:extLst>
      <p:ext uri="{BB962C8B-B14F-4D97-AF65-F5344CB8AC3E}">
        <p14:creationId xmlns:p14="http://schemas.microsoft.com/office/powerpoint/2010/main" val="162828769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I - One Column">
    <p:bg>
      <p:bgPr>
        <a:pattFill prst="dk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458" y="278969"/>
            <a:ext cx="11406751" cy="619933"/>
          </a:xfrm>
          <a:prstGeom prst="rect">
            <a:avLst/>
          </a:prstGeom>
        </p:spPr>
        <p:txBody>
          <a:bodyPr/>
          <a:lstStyle>
            <a:lvl1pPr>
              <a:lnSpc>
                <a:spcPct val="100000"/>
              </a:lnSpc>
              <a:defRPr>
                <a:solidFill>
                  <a:schemeClr val="tx1">
                    <a:lumMod val="65000"/>
                    <a:lumOff val="35000"/>
                  </a:schemeClr>
                </a:solidFill>
              </a:defRPr>
            </a:lvl1pPr>
          </a:lstStyle>
          <a:p>
            <a:r>
              <a:rPr lang="en-US" dirty="0"/>
              <a:t>SLIDE TITLE</a:t>
            </a:r>
          </a:p>
        </p:txBody>
      </p:sp>
      <p:sp>
        <p:nvSpPr>
          <p:cNvPr id="3" name="Content Placeholder 2"/>
          <p:cNvSpPr>
            <a:spLocks noGrp="1"/>
          </p:cNvSpPr>
          <p:nvPr>
            <p:ph idx="1" hasCustomPrompt="1"/>
          </p:nvPr>
        </p:nvSpPr>
        <p:spPr>
          <a:xfrm>
            <a:off x="387458" y="993102"/>
            <a:ext cx="11406752" cy="4813163"/>
          </a:xfrm>
          <a:prstGeom prst="rect">
            <a:avLst/>
          </a:prstGeom>
        </p:spPr>
        <p:txBody>
          <a:bodyPr/>
          <a:lstStyle>
            <a:lvl1pPr marL="0" indent="0">
              <a:lnSpc>
                <a:spcPct val="100000"/>
              </a:lnSpc>
              <a:buNone/>
              <a:defRPr sz="2800" baseline="0"/>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a:lvl2pPr>
          </a:lstStyle>
          <a:p>
            <a:r>
              <a:rPr lang="en-US" sz="2800" spc="-150" dirty="0">
                <a:solidFill>
                  <a:srgbClr val="F67D00"/>
                </a:solidFill>
                <a:latin typeface="Trade Gothic LT Std Bold Condensed No. 20" charset="0"/>
                <a:ea typeface="Trade Gothic LT Std Bold Condensed No. 20" charset="0"/>
                <a:cs typeface="Trade Gothic LT Std Bold Condensed No. 20" charset="0"/>
              </a:rPr>
              <a:t>HEADING 1</a:t>
            </a:r>
          </a:p>
          <a:p>
            <a:r>
              <a:rPr lang="en-US" sz="1800" b="1" dirty="0">
                <a:solidFill>
                  <a:srgbClr val="686869"/>
                </a:solidFill>
              </a:rPr>
              <a:t>HEADING 2</a:t>
            </a:r>
          </a:p>
          <a:p>
            <a:pPr>
              <a:lnSpc>
                <a:spcPct val="150000"/>
              </a:lnSpc>
            </a:pPr>
            <a:r>
              <a:rPr lang="en-US" sz="1800" dirty="0">
                <a:solidFill>
                  <a:srgbClr val="686869"/>
                </a:solidFill>
              </a:rPr>
              <a:t>This is a paragraph. This is a paragraph. This is a paragraph. This is a paragraph. This is a paragraph. This is a paragraph. This is a paragraph. This is a paragraph. This is a paragraph. This is a paragraph. This is a paragraph. This is a paragraph. This is a paragraph.</a:t>
            </a:r>
          </a:p>
          <a:p>
            <a:pPr marL="742886" lvl="1" indent="-285750">
              <a:lnSpc>
                <a:spcPct val="150000"/>
              </a:lnSpc>
              <a:buClr>
                <a:srgbClr val="A2AF00"/>
              </a:buClr>
              <a:buFont typeface="Wingdings" charset="2"/>
              <a:buChar char="ü"/>
            </a:pPr>
            <a:r>
              <a:rPr lang="en-US" sz="1600" i="1" dirty="0">
                <a:solidFill>
                  <a:srgbClr val="686869"/>
                </a:solidFill>
              </a:rPr>
              <a:t>This is a bullet.</a:t>
            </a:r>
          </a:p>
          <a:p>
            <a:pPr marL="742886" lvl="1" indent="-285750">
              <a:lnSpc>
                <a:spcPct val="150000"/>
              </a:lnSpc>
              <a:buClr>
                <a:srgbClr val="A2AF00"/>
              </a:buClr>
              <a:buFont typeface="Wingdings" charset="2"/>
              <a:buChar char="ü"/>
            </a:pPr>
            <a:r>
              <a:rPr lang="en-US" sz="1600" i="1" dirty="0">
                <a:solidFill>
                  <a:srgbClr val="686869"/>
                </a:solidFill>
              </a:rPr>
              <a:t>This is a bullet.</a:t>
            </a:r>
          </a:p>
        </p:txBody>
      </p:sp>
      <p:sp>
        <p:nvSpPr>
          <p:cNvPr id="7" name="Rectangle 6"/>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grpSp>
        <p:nvGrpSpPr>
          <p:cNvPr id="8" name="Group 7"/>
          <p:cNvGrpSpPr/>
          <p:nvPr userDrawn="1"/>
        </p:nvGrpSpPr>
        <p:grpSpPr>
          <a:xfrm>
            <a:off x="1" y="6019800"/>
            <a:ext cx="12198350" cy="76200"/>
            <a:chOff x="0" y="6019800"/>
            <a:chExt cx="13338174" cy="76200"/>
          </a:xfrm>
        </p:grpSpPr>
        <p:sp>
          <p:nvSpPr>
            <p:cNvPr id="9" name="Rectangle 8"/>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4" name="Rectangle 13"/>
          <p:cNvSpPr/>
          <p:nvPr userDrawn="1"/>
        </p:nvSpPr>
        <p:spPr>
          <a:xfrm>
            <a:off x="2425810" y="6400803"/>
            <a:ext cx="8392008"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
        <p:nvSpPr>
          <p:cNvPr id="16"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1229A31A-F639-6A4C-B040-F6C099BA1591}" type="slidenum">
              <a:rPr lang="ms-MY" smtClean="0"/>
              <a:pPr/>
              <a:t>‹#›</a:t>
            </a:fld>
            <a:endParaRPr lang="ms-MY" dirty="0"/>
          </a:p>
        </p:txBody>
      </p:sp>
    </p:spTree>
    <p:extLst>
      <p:ext uri="{BB962C8B-B14F-4D97-AF65-F5344CB8AC3E}">
        <p14:creationId xmlns:p14="http://schemas.microsoft.com/office/powerpoint/2010/main" val="83824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 - Two Columns">
    <p:bg>
      <p:bgPr>
        <a:pattFill prst="dk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458" y="278969"/>
            <a:ext cx="11406751" cy="619933"/>
          </a:xfrm>
          <a:prstGeom prst="rect">
            <a:avLst/>
          </a:prstGeom>
        </p:spPr>
        <p:txBody>
          <a:bodyPr/>
          <a:lstStyle>
            <a:lvl1pPr>
              <a:lnSpc>
                <a:spcPct val="100000"/>
              </a:lnSpc>
              <a:defRPr>
                <a:solidFill>
                  <a:schemeClr val="tx1">
                    <a:lumMod val="65000"/>
                    <a:lumOff val="35000"/>
                  </a:schemeClr>
                </a:solidFill>
              </a:defRPr>
            </a:lvl1pPr>
          </a:lstStyle>
          <a:p>
            <a:r>
              <a:rPr lang="en-US" dirty="0"/>
              <a:t>SLIDE TITLE</a:t>
            </a:r>
          </a:p>
        </p:txBody>
      </p:sp>
      <p:sp>
        <p:nvSpPr>
          <p:cNvPr id="3" name="Content Placeholder 2"/>
          <p:cNvSpPr>
            <a:spLocks noGrp="1"/>
          </p:cNvSpPr>
          <p:nvPr>
            <p:ph idx="1" hasCustomPrompt="1"/>
          </p:nvPr>
        </p:nvSpPr>
        <p:spPr>
          <a:xfrm>
            <a:off x="387458" y="993102"/>
            <a:ext cx="5517397" cy="4813162"/>
          </a:xfrm>
          <a:prstGeom prst="rect">
            <a:avLst/>
          </a:prstGeom>
        </p:spPr>
        <p:txBody>
          <a:bodyPr/>
          <a:lstStyle>
            <a:lvl1pPr marL="0" indent="0">
              <a:lnSpc>
                <a:spcPct val="100000"/>
              </a:lnSpc>
              <a:buNone/>
              <a:defRPr sz="2800" baseline="0"/>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a:lvl2pPr>
          </a:lstStyle>
          <a:p>
            <a:r>
              <a:rPr lang="en-US" sz="2800" spc="-150" dirty="0">
                <a:solidFill>
                  <a:srgbClr val="F67D00"/>
                </a:solidFill>
                <a:latin typeface="Trade Gothic LT Std Bold Condensed No. 20" charset="0"/>
                <a:ea typeface="Trade Gothic LT Std Bold Condensed No. 20" charset="0"/>
                <a:cs typeface="Trade Gothic LT Std Bold Condensed No. 20" charset="0"/>
              </a:rPr>
              <a:t>HEADING 1</a:t>
            </a:r>
          </a:p>
          <a:p>
            <a:r>
              <a:rPr lang="en-US" sz="1800" b="1" dirty="0">
                <a:solidFill>
                  <a:srgbClr val="686869"/>
                </a:solidFill>
              </a:rPr>
              <a:t>HEADING 2</a:t>
            </a:r>
          </a:p>
          <a:p>
            <a:pPr>
              <a:lnSpc>
                <a:spcPct val="150000"/>
              </a:lnSpc>
            </a:pPr>
            <a:r>
              <a:rPr lang="en-US" sz="1800" dirty="0">
                <a:solidFill>
                  <a:srgbClr val="686869"/>
                </a:solidFill>
              </a:rPr>
              <a:t>This is a paragraph. This is a paragraph. This is a paragraph. This is a paragraph. This is a paragraph. This is a paragraph. This is a paragraph. This is a paragraph. This is a paragraph. This is a paragraph. This is a paragraph. This is a paragraph. This is a paragraph.</a:t>
            </a:r>
          </a:p>
          <a:p>
            <a:pPr marL="742886" lvl="1" indent="-285750">
              <a:lnSpc>
                <a:spcPct val="150000"/>
              </a:lnSpc>
              <a:buClr>
                <a:srgbClr val="A2AF00"/>
              </a:buClr>
              <a:buFont typeface="Wingdings" charset="2"/>
              <a:buChar char="ü"/>
            </a:pPr>
            <a:r>
              <a:rPr lang="en-US" sz="1600" i="1" dirty="0">
                <a:solidFill>
                  <a:srgbClr val="686869"/>
                </a:solidFill>
              </a:rPr>
              <a:t>This is a bullet.</a:t>
            </a:r>
          </a:p>
          <a:p>
            <a:pPr marL="742886" lvl="1" indent="-285750">
              <a:lnSpc>
                <a:spcPct val="150000"/>
              </a:lnSpc>
              <a:buClr>
                <a:srgbClr val="A2AF00"/>
              </a:buClr>
              <a:buFont typeface="Wingdings" charset="2"/>
              <a:buChar char="ü"/>
            </a:pPr>
            <a:r>
              <a:rPr lang="en-US" sz="1600" i="1" dirty="0">
                <a:solidFill>
                  <a:srgbClr val="686869"/>
                </a:solidFill>
              </a:rPr>
              <a:t>This is a bullet.</a:t>
            </a:r>
          </a:p>
        </p:txBody>
      </p:sp>
      <p:sp>
        <p:nvSpPr>
          <p:cNvPr id="7" name="Rectangle 6"/>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grpSp>
        <p:nvGrpSpPr>
          <p:cNvPr id="8" name="Group 7"/>
          <p:cNvGrpSpPr/>
          <p:nvPr userDrawn="1"/>
        </p:nvGrpSpPr>
        <p:grpSpPr>
          <a:xfrm>
            <a:off x="1" y="6019800"/>
            <a:ext cx="12198350" cy="76200"/>
            <a:chOff x="0" y="6019800"/>
            <a:chExt cx="13338174" cy="76200"/>
          </a:xfrm>
        </p:grpSpPr>
        <p:sp>
          <p:nvSpPr>
            <p:cNvPr id="9" name="Rectangle 8"/>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4" name="Rectangle 13"/>
          <p:cNvSpPr/>
          <p:nvPr userDrawn="1"/>
        </p:nvSpPr>
        <p:spPr>
          <a:xfrm>
            <a:off x="2425810" y="6400803"/>
            <a:ext cx="8392008"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
        <p:nvSpPr>
          <p:cNvPr id="16"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DB73749F-A17D-554A-9877-386155DB238D}" type="slidenum">
              <a:rPr lang="ms-MY" smtClean="0"/>
              <a:pPr/>
              <a:t>‹#›</a:t>
            </a:fld>
            <a:endParaRPr lang="ms-MY" dirty="0"/>
          </a:p>
        </p:txBody>
      </p:sp>
      <p:sp>
        <p:nvSpPr>
          <p:cNvPr id="17" name="Content Placeholder 2"/>
          <p:cNvSpPr>
            <a:spLocks noGrp="1"/>
          </p:cNvSpPr>
          <p:nvPr>
            <p:ph idx="10" hasCustomPrompt="1"/>
          </p:nvPr>
        </p:nvSpPr>
        <p:spPr>
          <a:xfrm>
            <a:off x="6276812" y="993102"/>
            <a:ext cx="5517397" cy="4813162"/>
          </a:xfrm>
          <a:prstGeom prst="rect">
            <a:avLst/>
          </a:prstGeom>
        </p:spPr>
        <p:txBody>
          <a:bodyPr/>
          <a:lstStyle>
            <a:lvl1pPr marL="0" indent="0">
              <a:lnSpc>
                <a:spcPct val="100000"/>
              </a:lnSpc>
              <a:buNone/>
              <a:defRPr sz="2800" baseline="0"/>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a:lvl2pPr>
          </a:lstStyle>
          <a:p>
            <a:r>
              <a:rPr lang="en-US" sz="2800" spc="-150" dirty="0">
                <a:solidFill>
                  <a:srgbClr val="F67D00"/>
                </a:solidFill>
                <a:latin typeface="Trade Gothic LT Std Bold Condensed No. 20" charset="0"/>
                <a:ea typeface="Trade Gothic LT Std Bold Condensed No. 20" charset="0"/>
                <a:cs typeface="Trade Gothic LT Std Bold Condensed No. 20" charset="0"/>
              </a:rPr>
              <a:t>HEADING 1</a:t>
            </a:r>
          </a:p>
          <a:p>
            <a:r>
              <a:rPr lang="en-US" sz="1800" b="1" dirty="0">
                <a:solidFill>
                  <a:srgbClr val="686869"/>
                </a:solidFill>
              </a:rPr>
              <a:t>HEADING 2</a:t>
            </a:r>
          </a:p>
          <a:p>
            <a:pPr>
              <a:lnSpc>
                <a:spcPct val="150000"/>
              </a:lnSpc>
            </a:pPr>
            <a:r>
              <a:rPr lang="en-US" sz="1800" dirty="0">
                <a:solidFill>
                  <a:srgbClr val="686869"/>
                </a:solidFill>
              </a:rPr>
              <a:t>This is a paragraph. This is a paragraph. This is a paragraph. This is a paragraph. This is a paragraph. This is a paragraph. This is a paragraph. This is a paragraph. This is a paragraph. This is a paragraph. This is a paragraph. This is a paragraph. This is a paragraph.</a:t>
            </a:r>
          </a:p>
          <a:p>
            <a:pPr marL="742886" lvl="1" indent="-285750">
              <a:lnSpc>
                <a:spcPct val="150000"/>
              </a:lnSpc>
              <a:buClr>
                <a:srgbClr val="A2AF00"/>
              </a:buClr>
              <a:buFont typeface="Wingdings" charset="2"/>
              <a:buChar char="ü"/>
            </a:pPr>
            <a:r>
              <a:rPr lang="en-US" sz="1600" i="1" dirty="0">
                <a:solidFill>
                  <a:srgbClr val="686869"/>
                </a:solidFill>
              </a:rPr>
              <a:t>This is a bullet.</a:t>
            </a:r>
          </a:p>
          <a:p>
            <a:pPr marL="742886" lvl="1" indent="-285750">
              <a:lnSpc>
                <a:spcPct val="150000"/>
              </a:lnSpc>
              <a:buClr>
                <a:srgbClr val="A2AF00"/>
              </a:buClr>
              <a:buFont typeface="Wingdings" charset="2"/>
              <a:buChar char="ü"/>
            </a:pPr>
            <a:r>
              <a:rPr lang="en-US" sz="1600" i="1" dirty="0">
                <a:solidFill>
                  <a:srgbClr val="686869"/>
                </a:solidFill>
              </a:rPr>
              <a:t>This is a bullet.</a:t>
            </a:r>
          </a:p>
        </p:txBody>
      </p:sp>
    </p:spTree>
    <p:extLst>
      <p:ext uri="{BB962C8B-B14F-4D97-AF65-F5344CB8AC3E}">
        <p14:creationId xmlns:p14="http://schemas.microsoft.com/office/powerpoint/2010/main" val="180914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 - Three Columns">
    <p:bg>
      <p:bgPr>
        <a:pattFill prst="dk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458" y="278969"/>
            <a:ext cx="11406751" cy="619933"/>
          </a:xfrm>
          <a:prstGeom prst="rect">
            <a:avLst/>
          </a:prstGeom>
        </p:spPr>
        <p:txBody>
          <a:bodyPr/>
          <a:lstStyle>
            <a:lvl1pPr>
              <a:lnSpc>
                <a:spcPct val="100000"/>
              </a:lnSpc>
              <a:defRPr>
                <a:solidFill>
                  <a:schemeClr val="tx1">
                    <a:lumMod val="65000"/>
                    <a:lumOff val="35000"/>
                  </a:schemeClr>
                </a:solidFill>
              </a:defRPr>
            </a:lvl1pPr>
          </a:lstStyle>
          <a:p>
            <a:r>
              <a:rPr lang="en-US" dirty="0"/>
              <a:t>SLIDE TITLE</a:t>
            </a:r>
          </a:p>
        </p:txBody>
      </p:sp>
      <p:sp>
        <p:nvSpPr>
          <p:cNvPr id="3" name="Content Placeholder 2"/>
          <p:cNvSpPr>
            <a:spLocks noGrp="1"/>
          </p:cNvSpPr>
          <p:nvPr>
            <p:ph idx="1" hasCustomPrompt="1"/>
          </p:nvPr>
        </p:nvSpPr>
        <p:spPr>
          <a:xfrm>
            <a:off x="387458" y="993102"/>
            <a:ext cx="3626607" cy="4813162"/>
          </a:xfrm>
          <a:prstGeom prst="rect">
            <a:avLst/>
          </a:prstGeom>
        </p:spPr>
        <p:txBody>
          <a:bodyPr/>
          <a:lstStyle>
            <a:lvl1pPr marL="0" indent="0">
              <a:lnSpc>
                <a:spcPct val="100000"/>
              </a:lnSpc>
              <a:buNone/>
              <a:defRPr sz="2800" baseline="0"/>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a:lvl2pPr>
          </a:lstStyle>
          <a:p>
            <a:r>
              <a:rPr lang="en-US" sz="2800" spc="-150" dirty="0">
                <a:solidFill>
                  <a:srgbClr val="F67D00"/>
                </a:solidFill>
                <a:latin typeface="Trade Gothic LT Std Bold Condensed No. 20" charset="0"/>
                <a:ea typeface="Trade Gothic LT Std Bold Condensed No. 20" charset="0"/>
                <a:cs typeface="Trade Gothic LT Std Bold Condensed No. 20" charset="0"/>
              </a:rPr>
              <a:t>HEADING 1</a:t>
            </a:r>
          </a:p>
          <a:p>
            <a:r>
              <a:rPr lang="en-US" sz="1800" b="1" dirty="0">
                <a:solidFill>
                  <a:srgbClr val="686869"/>
                </a:solidFill>
              </a:rPr>
              <a:t>HEADING 2</a:t>
            </a:r>
          </a:p>
          <a:p>
            <a:pPr>
              <a:lnSpc>
                <a:spcPct val="150000"/>
              </a:lnSpc>
            </a:pPr>
            <a:r>
              <a:rPr lang="en-US" sz="1800" dirty="0">
                <a:solidFill>
                  <a:srgbClr val="686869"/>
                </a:solidFill>
              </a:rPr>
              <a:t>This is a paragraph. This is a paragraph. This is a paragraph. This is a paragraph. This is a paragraph. This is a paragraph. This is a paragraph. This is a paragraph. This is a paragraph. This is a paragraph.</a:t>
            </a:r>
          </a:p>
          <a:p>
            <a:pPr marL="742886" lvl="1" indent="-285750">
              <a:lnSpc>
                <a:spcPct val="150000"/>
              </a:lnSpc>
              <a:buClr>
                <a:srgbClr val="A2AF00"/>
              </a:buClr>
              <a:buFont typeface="Wingdings" charset="2"/>
              <a:buChar char="ü"/>
            </a:pPr>
            <a:r>
              <a:rPr lang="en-US" sz="1600" i="1" dirty="0">
                <a:solidFill>
                  <a:srgbClr val="686869"/>
                </a:solidFill>
              </a:rPr>
              <a:t>This is a bullet.</a:t>
            </a:r>
          </a:p>
          <a:p>
            <a:pPr marL="742886" lvl="1" indent="-285750">
              <a:lnSpc>
                <a:spcPct val="150000"/>
              </a:lnSpc>
              <a:buClr>
                <a:srgbClr val="A2AF00"/>
              </a:buClr>
              <a:buFont typeface="Wingdings" charset="2"/>
              <a:buChar char="ü"/>
            </a:pPr>
            <a:r>
              <a:rPr lang="en-US" sz="1600" i="1" dirty="0">
                <a:solidFill>
                  <a:srgbClr val="686869"/>
                </a:solidFill>
              </a:rPr>
              <a:t>This is a bullet.</a:t>
            </a:r>
          </a:p>
        </p:txBody>
      </p:sp>
      <p:sp>
        <p:nvSpPr>
          <p:cNvPr id="7" name="Rectangle 6"/>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grpSp>
        <p:nvGrpSpPr>
          <p:cNvPr id="8" name="Group 7"/>
          <p:cNvGrpSpPr/>
          <p:nvPr userDrawn="1"/>
        </p:nvGrpSpPr>
        <p:grpSpPr>
          <a:xfrm>
            <a:off x="1" y="6019800"/>
            <a:ext cx="12198350" cy="76200"/>
            <a:chOff x="0" y="6019800"/>
            <a:chExt cx="13338174" cy="76200"/>
          </a:xfrm>
        </p:grpSpPr>
        <p:sp>
          <p:nvSpPr>
            <p:cNvPr id="9" name="Rectangle 8"/>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4" name="Rectangle 13"/>
          <p:cNvSpPr/>
          <p:nvPr userDrawn="1"/>
        </p:nvSpPr>
        <p:spPr>
          <a:xfrm>
            <a:off x="2425810" y="6400803"/>
            <a:ext cx="8392008"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
        <p:nvSpPr>
          <p:cNvPr id="16"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DD9071EB-8A98-D442-8C84-35DFC02FF6EC}" type="slidenum">
              <a:rPr lang="ms-MY" smtClean="0"/>
              <a:pPr/>
              <a:t>‹#›</a:t>
            </a:fld>
            <a:endParaRPr lang="ms-MY" dirty="0"/>
          </a:p>
        </p:txBody>
      </p:sp>
      <p:sp>
        <p:nvSpPr>
          <p:cNvPr id="17" name="Content Placeholder 2"/>
          <p:cNvSpPr>
            <a:spLocks noGrp="1"/>
          </p:cNvSpPr>
          <p:nvPr>
            <p:ph idx="10" hasCustomPrompt="1"/>
          </p:nvPr>
        </p:nvSpPr>
        <p:spPr>
          <a:xfrm>
            <a:off x="4277529" y="993102"/>
            <a:ext cx="3626607" cy="4813162"/>
          </a:xfrm>
          <a:prstGeom prst="rect">
            <a:avLst/>
          </a:prstGeom>
        </p:spPr>
        <p:txBody>
          <a:bodyPr/>
          <a:lstStyle>
            <a:lvl1pPr marL="0" indent="0">
              <a:lnSpc>
                <a:spcPct val="100000"/>
              </a:lnSpc>
              <a:buNone/>
              <a:defRPr sz="2800" baseline="0"/>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a:lvl2pPr>
          </a:lstStyle>
          <a:p>
            <a:r>
              <a:rPr lang="en-US" sz="2800" spc="-150" dirty="0">
                <a:solidFill>
                  <a:srgbClr val="F67D00"/>
                </a:solidFill>
                <a:latin typeface="Trade Gothic LT Std Bold Condensed No. 20" charset="0"/>
                <a:ea typeface="Trade Gothic LT Std Bold Condensed No. 20" charset="0"/>
                <a:cs typeface="Trade Gothic LT Std Bold Condensed No. 20" charset="0"/>
              </a:rPr>
              <a:t>HEADING 1</a:t>
            </a:r>
          </a:p>
          <a:p>
            <a:r>
              <a:rPr lang="en-US" sz="1800" b="1" dirty="0">
                <a:solidFill>
                  <a:srgbClr val="686869"/>
                </a:solidFill>
              </a:rPr>
              <a:t>HEADING 2</a:t>
            </a:r>
          </a:p>
          <a:p>
            <a:pPr>
              <a:lnSpc>
                <a:spcPct val="150000"/>
              </a:lnSpc>
            </a:pPr>
            <a:r>
              <a:rPr lang="en-US" sz="1800" dirty="0">
                <a:solidFill>
                  <a:srgbClr val="686869"/>
                </a:solidFill>
              </a:rPr>
              <a:t>This is a paragraph. This is a paragraph. This is a paragraph. This is a paragraph. This is a paragraph. This is a paragraph. This is a paragraph. This is a paragraph. This is a paragraph. This is a paragraph.</a:t>
            </a:r>
          </a:p>
          <a:p>
            <a:pPr marL="742886" lvl="1" indent="-285750">
              <a:lnSpc>
                <a:spcPct val="150000"/>
              </a:lnSpc>
              <a:buClr>
                <a:srgbClr val="A2AF00"/>
              </a:buClr>
              <a:buFont typeface="Wingdings" charset="2"/>
              <a:buChar char="ü"/>
            </a:pPr>
            <a:r>
              <a:rPr lang="en-US" sz="1600" i="1" dirty="0">
                <a:solidFill>
                  <a:srgbClr val="686869"/>
                </a:solidFill>
              </a:rPr>
              <a:t>This is a bullet.</a:t>
            </a:r>
          </a:p>
          <a:p>
            <a:pPr marL="742886" lvl="1" indent="-285750">
              <a:lnSpc>
                <a:spcPct val="150000"/>
              </a:lnSpc>
              <a:buClr>
                <a:srgbClr val="A2AF00"/>
              </a:buClr>
              <a:buFont typeface="Wingdings" charset="2"/>
              <a:buChar char="ü"/>
            </a:pPr>
            <a:r>
              <a:rPr lang="en-US" sz="1600" i="1" dirty="0">
                <a:solidFill>
                  <a:srgbClr val="686869"/>
                </a:solidFill>
              </a:rPr>
              <a:t>This is a bullet.</a:t>
            </a:r>
          </a:p>
        </p:txBody>
      </p:sp>
      <p:sp>
        <p:nvSpPr>
          <p:cNvPr id="18" name="Content Placeholder 2"/>
          <p:cNvSpPr>
            <a:spLocks noGrp="1"/>
          </p:cNvSpPr>
          <p:nvPr>
            <p:ph idx="11" hasCustomPrompt="1"/>
          </p:nvPr>
        </p:nvSpPr>
        <p:spPr>
          <a:xfrm>
            <a:off x="8167600" y="993102"/>
            <a:ext cx="3626607" cy="4813162"/>
          </a:xfrm>
          <a:prstGeom prst="rect">
            <a:avLst/>
          </a:prstGeom>
        </p:spPr>
        <p:txBody>
          <a:bodyPr/>
          <a:lstStyle>
            <a:lvl1pPr marL="0" indent="0">
              <a:lnSpc>
                <a:spcPct val="100000"/>
              </a:lnSpc>
              <a:buNone/>
              <a:defRPr sz="2800" baseline="0"/>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a:lvl2pPr>
          </a:lstStyle>
          <a:p>
            <a:r>
              <a:rPr lang="en-US" sz="2800" spc="-150" dirty="0">
                <a:solidFill>
                  <a:srgbClr val="F67D00"/>
                </a:solidFill>
                <a:latin typeface="Trade Gothic LT Std Bold Condensed No. 20" charset="0"/>
                <a:ea typeface="Trade Gothic LT Std Bold Condensed No. 20" charset="0"/>
                <a:cs typeface="Trade Gothic LT Std Bold Condensed No. 20" charset="0"/>
              </a:rPr>
              <a:t>HEADING 1</a:t>
            </a:r>
          </a:p>
          <a:p>
            <a:r>
              <a:rPr lang="en-US" sz="1800" b="1" dirty="0">
                <a:solidFill>
                  <a:srgbClr val="686869"/>
                </a:solidFill>
              </a:rPr>
              <a:t>HEADING 2</a:t>
            </a:r>
          </a:p>
          <a:p>
            <a:pPr>
              <a:lnSpc>
                <a:spcPct val="150000"/>
              </a:lnSpc>
            </a:pPr>
            <a:r>
              <a:rPr lang="en-US" sz="1800" dirty="0">
                <a:solidFill>
                  <a:srgbClr val="686869"/>
                </a:solidFill>
              </a:rPr>
              <a:t>This is a paragraph. This is a paragraph. This is a paragraph. This is a paragraph. This is a paragraph. This is a paragraph. This is a paragraph. This is a paragraph. This is a paragraph. This is a paragraph.</a:t>
            </a:r>
          </a:p>
          <a:p>
            <a:pPr marL="742886" lvl="1" indent="-285750">
              <a:lnSpc>
                <a:spcPct val="150000"/>
              </a:lnSpc>
              <a:buClr>
                <a:srgbClr val="A2AF00"/>
              </a:buClr>
              <a:buFont typeface="Wingdings" charset="2"/>
              <a:buChar char="ü"/>
            </a:pPr>
            <a:r>
              <a:rPr lang="en-US" sz="1600" i="1" dirty="0">
                <a:solidFill>
                  <a:srgbClr val="686869"/>
                </a:solidFill>
              </a:rPr>
              <a:t>This is a bullet.</a:t>
            </a:r>
          </a:p>
          <a:p>
            <a:pPr marL="742886" lvl="1" indent="-285750">
              <a:lnSpc>
                <a:spcPct val="150000"/>
              </a:lnSpc>
              <a:buClr>
                <a:srgbClr val="A2AF00"/>
              </a:buClr>
              <a:buFont typeface="Wingdings" charset="2"/>
              <a:buChar char="ü"/>
            </a:pPr>
            <a:r>
              <a:rPr lang="en-US" sz="1600" i="1" dirty="0">
                <a:solidFill>
                  <a:srgbClr val="686869"/>
                </a:solidFill>
              </a:rPr>
              <a:t>This is a bullet.</a:t>
            </a:r>
          </a:p>
        </p:txBody>
      </p:sp>
    </p:spTree>
    <p:extLst>
      <p:ext uri="{BB962C8B-B14F-4D97-AF65-F5344CB8AC3E}">
        <p14:creationId xmlns:p14="http://schemas.microsoft.com/office/powerpoint/2010/main" val="96567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 - Thank You">
    <p:bg>
      <p:bgPr>
        <a:pattFill prst="dk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7" name="Rectangle 6"/>
          <p:cNvSpPr/>
          <p:nvPr userDrawn="1"/>
        </p:nvSpPr>
        <p:spPr>
          <a:xfrm flipV="1">
            <a:off x="1" y="6021289"/>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grpSp>
        <p:nvGrpSpPr>
          <p:cNvPr id="8" name="Group 7"/>
          <p:cNvGrpSpPr/>
          <p:nvPr userDrawn="1"/>
        </p:nvGrpSpPr>
        <p:grpSpPr>
          <a:xfrm>
            <a:off x="1" y="6019800"/>
            <a:ext cx="12198350" cy="76200"/>
            <a:chOff x="0" y="6019800"/>
            <a:chExt cx="13338174" cy="76200"/>
          </a:xfrm>
        </p:grpSpPr>
        <p:sp>
          <p:nvSpPr>
            <p:cNvPr id="9" name="Rectangle 8"/>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4" name="Rectangle 13"/>
          <p:cNvSpPr/>
          <p:nvPr userDrawn="1"/>
        </p:nvSpPr>
        <p:spPr>
          <a:xfrm>
            <a:off x="2425810" y="6400803"/>
            <a:ext cx="8392008"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pic>
        <p:nvPicPr>
          <p:cNvPr id="15" name="Picture 14"/>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3471" y="6306603"/>
            <a:ext cx="1826048" cy="292993"/>
          </a:xfrm>
          <a:prstGeom prst="rect">
            <a:avLst/>
          </a:prstGeom>
        </p:spPr>
      </p:pic>
      <p:sp>
        <p:nvSpPr>
          <p:cNvPr id="16" name="Slide Number Placeholder 5"/>
          <p:cNvSpPr>
            <a:spLocks noGrp="1"/>
          </p:cNvSpPr>
          <p:nvPr>
            <p:ph type="sldNum" sz="quarter" idx="4"/>
          </p:nvPr>
        </p:nvSpPr>
        <p:spPr>
          <a:xfrm>
            <a:off x="10817818" y="6306603"/>
            <a:ext cx="1131376" cy="383123"/>
          </a:xfrm>
          <a:prstGeom prst="rect">
            <a:avLst/>
          </a:prstGeom>
        </p:spPr>
        <p:txBody>
          <a:bodyPr vert="horz" lIns="91427" tIns="45714" rIns="91427" bIns="45714" rtlCol="0" anchor="ctr"/>
          <a:lstStyle>
            <a:lvl1pPr algn="r">
              <a:lnSpc>
                <a:spcPct val="100000"/>
              </a:lnSpc>
              <a:defRPr sz="1200" b="0" i="0">
                <a:solidFill>
                  <a:schemeClr val="tx1">
                    <a:tint val="75000"/>
                  </a:schemeClr>
                </a:solidFill>
                <a:latin typeface="Lato" charset="0"/>
                <a:ea typeface="Lato" charset="0"/>
                <a:cs typeface="Lato" charset="0"/>
              </a:defRPr>
            </a:lvl1pPr>
          </a:lstStyle>
          <a:p>
            <a:fld id="{3297C79E-BAA9-4DE7-A333-E6720B9745F6}" type="slidenum">
              <a:rPr lang="ms-MY" smtClean="0"/>
              <a:pPr/>
              <a:t>‹#›</a:t>
            </a:fld>
            <a:endParaRPr lang="ms-MY" dirty="0"/>
          </a:p>
        </p:txBody>
      </p:sp>
      <p:sp>
        <p:nvSpPr>
          <p:cNvPr id="19" name="Rectangle 18"/>
          <p:cNvSpPr/>
          <p:nvPr userDrawn="1"/>
        </p:nvSpPr>
        <p:spPr>
          <a:xfrm>
            <a:off x="0" y="2057400"/>
            <a:ext cx="12195175" cy="48006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lIns="91427" tIns="45714" rIns="91427" bIns="45714" rtlCol="0" anchor="ctr"/>
          <a:lstStyle/>
          <a:p>
            <a:pPr algn="ctr"/>
            <a:endParaRPr lang="en-US" dirty="0"/>
          </a:p>
        </p:txBody>
      </p:sp>
      <p:sp>
        <p:nvSpPr>
          <p:cNvPr id="20" name="Rectangle 19"/>
          <p:cNvSpPr/>
          <p:nvPr userDrawn="1"/>
        </p:nvSpPr>
        <p:spPr>
          <a:xfrm>
            <a:off x="1273051" y="2660543"/>
            <a:ext cx="3841389" cy="1815870"/>
          </a:xfrm>
          <a:prstGeom prst="rect">
            <a:avLst/>
          </a:prstGeom>
        </p:spPr>
        <p:txBody>
          <a:bodyPr wrap="square" lIns="91427" tIns="45714" rIns="91427" bIns="45714" numCol="1">
            <a:spAutoFit/>
          </a:bodyPr>
          <a:lstStyle/>
          <a:p>
            <a:r>
              <a:rPr lang="en-US" sz="2800" b="0" i="0" spc="-150" dirty="0">
                <a:solidFill>
                  <a:schemeClr val="bg1"/>
                </a:solidFill>
                <a:latin typeface="Trade Gothic LT Std Cn"/>
                <a:cs typeface="Trade Gothic LT Std Cn"/>
              </a:rPr>
              <a:t>CORPORATE HEADQUARTERS</a:t>
            </a:r>
          </a:p>
          <a:p>
            <a:endParaRPr lang="en-US" sz="1200" dirty="0">
              <a:solidFill>
                <a:schemeClr val="bg1"/>
              </a:solidFill>
              <a:latin typeface="Lato Regular"/>
              <a:cs typeface="Lato Regular"/>
            </a:endParaRPr>
          </a:p>
          <a:p>
            <a:r>
              <a:rPr lang="en-US" sz="1800" b="1" dirty="0">
                <a:solidFill>
                  <a:schemeClr val="bg1"/>
                </a:solidFill>
                <a:latin typeface="Lato Regular"/>
                <a:cs typeface="Lato Regular"/>
              </a:rPr>
              <a:t>3721 Douglas Blvd. Suite 100</a:t>
            </a:r>
          </a:p>
          <a:p>
            <a:r>
              <a:rPr lang="en-US" sz="1800" b="1" dirty="0">
                <a:solidFill>
                  <a:schemeClr val="bg1"/>
                </a:solidFill>
                <a:latin typeface="Lato Regular"/>
                <a:cs typeface="Lato Regular"/>
              </a:rPr>
              <a:t>Roseville, CA 95661</a:t>
            </a:r>
          </a:p>
          <a:p>
            <a:endParaRPr lang="en-US" sz="1800" b="1" dirty="0">
              <a:solidFill>
                <a:schemeClr val="bg1"/>
              </a:solidFill>
              <a:latin typeface="Lato Regular"/>
              <a:cs typeface="Lato Regular"/>
            </a:endParaRPr>
          </a:p>
          <a:p>
            <a:r>
              <a:rPr lang="en-US" sz="1800" b="1" dirty="0">
                <a:solidFill>
                  <a:schemeClr val="bg1"/>
                </a:solidFill>
                <a:latin typeface="Lato Regular"/>
                <a:cs typeface="Lato Regular"/>
              </a:rPr>
              <a:t>800.450.0970</a:t>
            </a:r>
          </a:p>
        </p:txBody>
      </p:sp>
      <p:pic>
        <p:nvPicPr>
          <p:cNvPr id="21" name="Picture 20" descr="socialmediaicons.png">
            <a:hlinkClick r:id="rId3"/>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7729" b="-1"/>
          <a:stretch/>
        </p:blipFill>
        <p:spPr>
          <a:xfrm>
            <a:off x="7422105" y="3250766"/>
            <a:ext cx="405376" cy="374616"/>
          </a:xfrm>
          <a:prstGeom prst="rect">
            <a:avLst/>
          </a:prstGeom>
        </p:spPr>
      </p:pic>
      <p:sp>
        <p:nvSpPr>
          <p:cNvPr id="22" name="TextBox 21">
            <a:hlinkClick r:id="rId3"/>
          </p:cNvPr>
          <p:cNvSpPr txBox="1"/>
          <p:nvPr userDrawn="1"/>
        </p:nvSpPr>
        <p:spPr>
          <a:xfrm>
            <a:off x="7854153" y="3276238"/>
            <a:ext cx="3444115" cy="338542"/>
          </a:xfrm>
          <a:prstGeom prst="rect">
            <a:avLst/>
          </a:prstGeom>
          <a:noFill/>
        </p:spPr>
        <p:txBody>
          <a:bodyPr wrap="square" lIns="91427" tIns="45714" rIns="91427" bIns="45714" rtlCol="0">
            <a:spAutoFit/>
          </a:bodyPr>
          <a:lstStyle/>
          <a:p>
            <a:pPr marL="0" lvl="0">
              <a:spcBef>
                <a:spcPts val="400"/>
              </a:spcBef>
            </a:pPr>
            <a:r>
              <a:rPr lang="en-US" sz="1600" kern="1200" dirty="0">
                <a:solidFill>
                  <a:schemeClr val="bg1"/>
                </a:solidFill>
                <a:latin typeface="Lato Regular"/>
                <a:ea typeface="+mn-ea"/>
                <a:cs typeface="Lato Regular"/>
              </a:rPr>
              <a:t>Facebook</a:t>
            </a:r>
            <a:endParaRPr lang="en-US" sz="1600" dirty="0">
              <a:solidFill>
                <a:schemeClr val="bg1"/>
              </a:solidFill>
              <a:latin typeface="Lato Regular"/>
              <a:cs typeface="Lato Regular"/>
            </a:endParaRPr>
          </a:p>
        </p:txBody>
      </p:sp>
      <p:pic>
        <p:nvPicPr>
          <p:cNvPr id="23" name="Picture 22" descr="socialmediaicons.png">
            <a:hlinkClick r:id="rId5"/>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t="-7729" b="-1"/>
          <a:stretch/>
        </p:blipFill>
        <p:spPr>
          <a:xfrm>
            <a:off x="7406607" y="3826830"/>
            <a:ext cx="405376" cy="374616"/>
          </a:xfrm>
          <a:prstGeom prst="rect">
            <a:avLst/>
          </a:prstGeom>
        </p:spPr>
      </p:pic>
      <p:pic>
        <p:nvPicPr>
          <p:cNvPr id="24" name="Picture 23" descr="socialmediaicons.png">
            <a:hlinkClick r:id="rId7"/>
          </p:cNvPr>
          <p:cNvPicPr>
            <a:picLocks noChangeAspect="1"/>
          </p:cNvPicPr>
          <p:nvPr userDrawn="1"/>
        </p:nvPicPr>
        <p:blipFill rotWithShape="1">
          <a:blip r:embed="rId8" cstate="hqprint">
            <a:extLst>
              <a:ext uri="{28A0092B-C50C-407E-A947-70E740481C1C}">
                <a14:useLocalDpi xmlns:a14="http://schemas.microsoft.com/office/drawing/2010/main"/>
              </a:ext>
            </a:extLst>
          </a:blip>
          <a:srcRect t="-7729" b="-1"/>
          <a:stretch/>
        </p:blipFill>
        <p:spPr>
          <a:xfrm>
            <a:off x="7406607" y="4402894"/>
            <a:ext cx="405376" cy="374616"/>
          </a:xfrm>
          <a:prstGeom prst="rect">
            <a:avLst/>
          </a:prstGeom>
        </p:spPr>
      </p:pic>
      <p:pic>
        <p:nvPicPr>
          <p:cNvPr id="25" name="Picture 24" descr="socialmediaicons.png">
            <a:hlinkClick r:id="rId9"/>
          </p:cNvPr>
          <p:cNvPicPr>
            <a:picLocks noChangeAspect="1"/>
          </p:cNvPicPr>
          <p:nvPr userDrawn="1"/>
        </p:nvPicPr>
        <p:blipFill rotWithShape="1">
          <a:blip r:embed="rId10" cstate="hqprint">
            <a:extLst>
              <a:ext uri="{28A0092B-C50C-407E-A947-70E740481C1C}">
                <a14:useLocalDpi xmlns:a14="http://schemas.microsoft.com/office/drawing/2010/main"/>
              </a:ext>
            </a:extLst>
          </a:blip>
          <a:srcRect t="-7729" r="-11195" b="-1"/>
          <a:stretch/>
        </p:blipFill>
        <p:spPr>
          <a:xfrm>
            <a:off x="7422105" y="4978958"/>
            <a:ext cx="405376" cy="374616"/>
          </a:xfrm>
          <a:prstGeom prst="rect">
            <a:avLst/>
          </a:prstGeom>
        </p:spPr>
      </p:pic>
      <p:sp>
        <p:nvSpPr>
          <p:cNvPr id="27" name="TextBox 26">
            <a:hlinkClick r:id="rId11"/>
          </p:cNvPr>
          <p:cNvSpPr txBox="1"/>
          <p:nvPr userDrawn="1"/>
        </p:nvSpPr>
        <p:spPr>
          <a:xfrm>
            <a:off x="7845024" y="3848154"/>
            <a:ext cx="3096343" cy="338542"/>
          </a:xfrm>
          <a:prstGeom prst="rect">
            <a:avLst/>
          </a:prstGeom>
          <a:noFill/>
        </p:spPr>
        <p:txBody>
          <a:bodyPr wrap="square" lIns="91427" tIns="45714" rIns="91427" bIns="45714" rtlCol="0">
            <a:spAutoFit/>
          </a:bodyPr>
          <a:lstStyle/>
          <a:p>
            <a:pPr marL="0" lvl="0">
              <a:spcBef>
                <a:spcPts val="400"/>
              </a:spcBef>
            </a:pPr>
            <a:r>
              <a:rPr lang="en-US" sz="1600" kern="1200" dirty="0">
                <a:solidFill>
                  <a:schemeClr val="bg1"/>
                </a:solidFill>
                <a:latin typeface="Lato Regular"/>
                <a:ea typeface="+mn-ea"/>
                <a:cs typeface="Lato Regular"/>
              </a:rPr>
              <a:t>Twitter</a:t>
            </a:r>
          </a:p>
        </p:txBody>
      </p:sp>
      <p:sp>
        <p:nvSpPr>
          <p:cNvPr id="28" name="TextBox 27">
            <a:hlinkClick r:id="rId7"/>
          </p:cNvPr>
          <p:cNvSpPr txBox="1"/>
          <p:nvPr userDrawn="1"/>
        </p:nvSpPr>
        <p:spPr>
          <a:xfrm>
            <a:off x="7845023" y="4418074"/>
            <a:ext cx="5684994" cy="338542"/>
          </a:xfrm>
          <a:prstGeom prst="rect">
            <a:avLst/>
          </a:prstGeom>
          <a:noFill/>
        </p:spPr>
        <p:txBody>
          <a:bodyPr wrap="square" lIns="91427" tIns="45714" rIns="91427" bIns="45714" rtlCol="0">
            <a:spAutoFit/>
          </a:bodyPr>
          <a:lstStyle/>
          <a:p>
            <a:pPr marL="0" lvl="0">
              <a:spcBef>
                <a:spcPts val="400"/>
              </a:spcBef>
            </a:pPr>
            <a:r>
              <a:rPr lang="en-US" sz="1600" kern="1200" dirty="0">
                <a:solidFill>
                  <a:schemeClr val="bg1"/>
                </a:solidFill>
                <a:latin typeface="Lato Regular"/>
                <a:ea typeface="+mn-ea"/>
                <a:cs typeface="Lato Regular"/>
              </a:rPr>
              <a:t>LinkedIn</a:t>
            </a:r>
          </a:p>
        </p:txBody>
      </p:sp>
      <p:sp>
        <p:nvSpPr>
          <p:cNvPr id="29" name="TextBox 28">
            <a:hlinkClick r:id="rId9"/>
          </p:cNvPr>
          <p:cNvSpPr txBox="1"/>
          <p:nvPr userDrawn="1"/>
        </p:nvSpPr>
        <p:spPr>
          <a:xfrm>
            <a:off x="7845023" y="4993608"/>
            <a:ext cx="4553619" cy="338542"/>
          </a:xfrm>
          <a:prstGeom prst="rect">
            <a:avLst/>
          </a:prstGeom>
          <a:noFill/>
        </p:spPr>
        <p:txBody>
          <a:bodyPr wrap="square" lIns="91427" tIns="45714" rIns="91427" bIns="45714" rtlCol="0">
            <a:spAutoFit/>
          </a:bodyPr>
          <a:lstStyle/>
          <a:p>
            <a:pPr marL="0" lvl="0">
              <a:spcBef>
                <a:spcPts val="400"/>
              </a:spcBef>
            </a:pPr>
            <a:r>
              <a:rPr lang="en-US" sz="1600" kern="1200" dirty="0">
                <a:solidFill>
                  <a:schemeClr val="bg1"/>
                </a:solidFill>
                <a:latin typeface="Lato Regular"/>
                <a:ea typeface="+mn-ea"/>
                <a:cs typeface="Lato Regular"/>
              </a:rPr>
              <a:t>YouTube</a:t>
            </a:r>
            <a:endParaRPr lang="en-US" sz="1600" dirty="0">
              <a:solidFill>
                <a:schemeClr val="bg1"/>
              </a:solidFill>
              <a:latin typeface="Lato Regular"/>
              <a:cs typeface="Lato Regular"/>
            </a:endParaRPr>
          </a:p>
        </p:txBody>
      </p:sp>
      <p:sp>
        <p:nvSpPr>
          <p:cNvPr id="30" name="Rectangle 29"/>
          <p:cNvSpPr/>
          <p:nvPr userDrawn="1"/>
        </p:nvSpPr>
        <p:spPr>
          <a:xfrm>
            <a:off x="7313619" y="2660542"/>
            <a:ext cx="3841389" cy="523208"/>
          </a:xfrm>
          <a:prstGeom prst="rect">
            <a:avLst/>
          </a:prstGeom>
        </p:spPr>
        <p:txBody>
          <a:bodyPr wrap="square" lIns="91427" tIns="45714" rIns="91427" bIns="45714" numCol="1">
            <a:spAutoFit/>
          </a:bodyPr>
          <a:lstStyle/>
          <a:p>
            <a:r>
              <a:rPr lang="en-US" sz="2800" b="0" i="0" spc="-150" dirty="0">
                <a:solidFill>
                  <a:schemeClr val="bg1"/>
                </a:solidFill>
                <a:latin typeface="Trade Gothic LT Std Cn"/>
                <a:cs typeface="Trade Gothic LT Std Cn"/>
              </a:rPr>
              <a:t>CONNECT</a:t>
            </a:r>
            <a:r>
              <a:rPr lang="en-US" sz="2800" b="0" i="0" spc="-150" baseline="0" dirty="0">
                <a:solidFill>
                  <a:schemeClr val="bg1"/>
                </a:solidFill>
                <a:latin typeface="Trade Gothic LT Std Cn"/>
                <a:cs typeface="Trade Gothic LT Std Cn"/>
              </a:rPr>
              <a:t> WITH US</a:t>
            </a:r>
            <a:endParaRPr lang="en-US" sz="1200" spc="-150" dirty="0">
              <a:solidFill>
                <a:schemeClr val="bg1"/>
              </a:solidFill>
              <a:latin typeface="Corbel"/>
              <a:cs typeface="Corbel"/>
            </a:endParaRPr>
          </a:p>
        </p:txBody>
      </p:sp>
      <p:sp>
        <p:nvSpPr>
          <p:cNvPr id="31" name="Rectangle 30"/>
          <p:cNvSpPr/>
          <p:nvPr userDrawn="1"/>
        </p:nvSpPr>
        <p:spPr>
          <a:xfrm flipV="1">
            <a:off x="-3175" y="6017767"/>
            <a:ext cx="12198350" cy="881971"/>
          </a:xfrm>
          <a:prstGeom prst="rect">
            <a:avLst/>
          </a:prstGeom>
          <a:solidFill>
            <a:srgbClr val="F9F0E7"/>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ms-MY" sz="1800" dirty="0">
              <a:ln>
                <a:solidFill>
                  <a:srgbClr val="DE6021"/>
                </a:solidFill>
              </a:ln>
              <a:solidFill>
                <a:srgbClr val="DE6021"/>
              </a:solidFill>
            </a:endParaRPr>
          </a:p>
        </p:txBody>
      </p:sp>
      <p:grpSp>
        <p:nvGrpSpPr>
          <p:cNvPr id="32" name="Group 31"/>
          <p:cNvGrpSpPr/>
          <p:nvPr userDrawn="1"/>
        </p:nvGrpSpPr>
        <p:grpSpPr>
          <a:xfrm>
            <a:off x="-3175" y="6016278"/>
            <a:ext cx="12198350" cy="76200"/>
            <a:chOff x="0" y="6019800"/>
            <a:chExt cx="13338174" cy="76200"/>
          </a:xfrm>
        </p:grpSpPr>
        <p:sp>
          <p:nvSpPr>
            <p:cNvPr id="33" name="Rectangle 32"/>
            <p:cNvSpPr/>
            <p:nvPr userDrawn="1"/>
          </p:nvSpPr>
          <p:spPr>
            <a:xfrm>
              <a:off x="0" y="6019800"/>
              <a:ext cx="2668587" cy="76200"/>
            </a:xfrm>
            <a:prstGeom prst="rect">
              <a:avLst/>
            </a:prstGeom>
            <a:solidFill>
              <a:srgbClr val="005B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4" name="Rectangle 33"/>
            <p:cNvSpPr/>
            <p:nvPr userDrawn="1"/>
          </p:nvSpPr>
          <p:spPr>
            <a:xfrm>
              <a:off x="2668587" y="6019800"/>
              <a:ext cx="2668587" cy="76200"/>
            </a:xfrm>
            <a:prstGeom prst="rect">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5" name="Rectangle 34"/>
            <p:cNvSpPr/>
            <p:nvPr userDrawn="1"/>
          </p:nvSpPr>
          <p:spPr>
            <a:xfrm>
              <a:off x="5335587" y="6019800"/>
              <a:ext cx="2668587" cy="76200"/>
            </a:xfrm>
            <a:prstGeom prst="rect">
              <a:avLst/>
            </a:prstGeom>
            <a:solidFill>
              <a:srgbClr val="DE60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6" name="Rectangle 35"/>
            <p:cNvSpPr/>
            <p:nvPr userDrawn="1"/>
          </p:nvSpPr>
          <p:spPr>
            <a:xfrm>
              <a:off x="8002587" y="6019800"/>
              <a:ext cx="2668587" cy="76200"/>
            </a:xfrm>
            <a:prstGeom prst="rect">
              <a:avLst/>
            </a:prstGeom>
            <a:solidFill>
              <a:srgbClr val="A2A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7" name="Rectangle 36"/>
            <p:cNvSpPr/>
            <p:nvPr userDrawn="1"/>
          </p:nvSpPr>
          <p:spPr>
            <a:xfrm>
              <a:off x="10669587" y="6019800"/>
              <a:ext cx="2668587" cy="76200"/>
            </a:xfrm>
            <a:prstGeom prst="rect">
              <a:avLst/>
            </a:prstGeom>
            <a:solidFill>
              <a:srgbClr val="9100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38" name="Rectangle 37"/>
          <p:cNvSpPr/>
          <p:nvPr userDrawn="1"/>
        </p:nvSpPr>
        <p:spPr>
          <a:xfrm>
            <a:off x="2422634" y="6397281"/>
            <a:ext cx="8392008" cy="215431"/>
          </a:xfrm>
          <a:prstGeom prst="rect">
            <a:avLst/>
          </a:prstGeom>
        </p:spPr>
        <p:txBody>
          <a:bodyPr wrap="square" lIns="91427" tIns="45714" rIns="91427" bIns="45714">
            <a:spAutoFit/>
          </a:bodyPr>
          <a:lstStyle/>
          <a:p>
            <a:r>
              <a:rPr lang="en-US" sz="800" dirty="0">
                <a:solidFill>
                  <a:srgbClr val="9B9B9B"/>
                </a:solidFill>
                <a:latin typeface="Lato Regular"/>
                <a:cs typeface="Lato Regular"/>
              </a:rPr>
              <a:t>Copyright © 2016 Care Innovations, LLC. All rights reserved. *All other third-party trademarks referenced herein belong to their respective owners.</a:t>
            </a:r>
            <a:endParaRPr lang="ms-MY" sz="800" dirty="0">
              <a:solidFill>
                <a:srgbClr val="9B9B9B"/>
              </a:solidFill>
              <a:latin typeface="Lato Regular"/>
              <a:cs typeface="Lato Regular"/>
            </a:endParaRPr>
          </a:p>
        </p:txBody>
      </p:sp>
      <p:pic>
        <p:nvPicPr>
          <p:cNvPr id="39" name="Picture 38"/>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50295" y="6303081"/>
            <a:ext cx="1826048" cy="292993"/>
          </a:xfrm>
          <a:prstGeom prst="rect">
            <a:avLst/>
          </a:prstGeom>
        </p:spPr>
      </p:pic>
      <p:sp>
        <p:nvSpPr>
          <p:cNvPr id="40" name="Rectangle 39">
            <a:hlinkClick r:id="rId12"/>
          </p:cNvPr>
          <p:cNvSpPr/>
          <p:nvPr userDrawn="1"/>
        </p:nvSpPr>
        <p:spPr>
          <a:xfrm>
            <a:off x="1273051" y="4928314"/>
            <a:ext cx="3841389" cy="461653"/>
          </a:xfrm>
          <a:prstGeom prst="rect">
            <a:avLst/>
          </a:prstGeom>
        </p:spPr>
        <p:txBody>
          <a:bodyPr wrap="square" lIns="91427" tIns="45714" rIns="91427" bIns="45714" numCol="1">
            <a:spAutoFit/>
          </a:bodyPr>
          <a:lstStyle/>
          <a:p>
            <a:r>
              <a:rPr lang="en-US" sz="2400" b="0" i="0" u="sng" spc="0" dirty="0">
                <a:solidFill>
                  <a:schemeClr val="bg1"/>
                </a:solidFill>
                <a:latin typeface="Trade Gothic LT Std Cn"/>
                <a:cs typeface="Trade Gothic LT Std Cn"/>
              </a:rPr>
              <a:t>CAREINNOVATIONS.COM</a:t>
            </a:r>
          </a:p>
        </p:txBody>
      </p:sp>
      <p:sp>
        <p:nvSpPr>
          <p:cNvPr id="41" name="Rectangle 40"/>
          <p:cNvSpPr/>
          <p:nvPr userDrawn="1"/>
        </p:nvSpPr>
        <p:spPr>
          <a:xfrm>
            <a:off x="387457" y="582303"/>
            <a:ext cx="11406751" cy="1107984"/>
          </a:xfrm>
          <a:prstGeom prst="rect">
            <a:avLst/>
          </a:prstGeom>
        </p:spPr>
        <p:txBody>
          <a:bodyPr wrap="square" lIns="91427" tIns="45714" rIns="91427" bIns="45714">
            <a:spAutoFit/>
          </a:bodyPr>
          <a:lstStyle/>
          <a:p>
            <a:pPr algn="ctr"/>
            <a:r>
              <a:rPr lang="en-US" sz="6600" spc="-150" dirty="0">
                <a:solidFill>
                  <a:schemeClr val="tx1">
                    <a:lumMod val="65000"/>
                    <a:lumOff val="35000"/>
                  </a:schemeClr>
                </a:solidFill>
                <a:latin typeface="Trade Gothic LT Std Bold Condensed No. 20" charset="0"/>
                <a:ea typeface="Trade Gothic LT Std Bold Condensed No. 20" charset="0"/>
                <a:cs typeface="Trade Gothic LT Std Bold Condensed No. 20" charset="0"/>
              </a:rPr>
              <a:t>THANK YOU</a:t>
            </a:r>
            <a:endParaRPr lang="ms-MY" sz="6600" spc="-150" dirty="0">
              <a:solidFill>
                <a:schemeClr val="tx1">
                  <a:lumMod val="65000"/>
                  <a:lumOff val="35000"/>
                </a:schemeClr>
              </a:solidFill>
              <a:latin typeface="Trade Gothic LT Std Bold Condensed No. 20" charset="0"/>
              <a:ea typeface="Trade Gothic LT Std Bold Condensed No. 20" charset="0"/>
              <a:cs typeface="Trade Gothic LT Std Bold Condensed No. 20" charset="0"/>
            </a:endParaRPr>
          </a:p>
        </p:txBody>
      </p:sp>
    </p:spTree>
    <p:extLst>
      <p:ext uri="{BB962C8B-B14F-4D97-AF65-F5344CB8AC3E}">
        <p14:creationId xmlns:p14="http://schemas.microsoft.com/office/powerpoint/2010/main" val="1455932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I - Thank You">
    <p:bg>
      <p:bgPr>
        <a:solidFill>
          <a:schemeClr val="bg1"/>
        </a:solidFill>
        <a:effectLst/>
      </p:bgPr>
    </p:bg>
    <p:spTree>
      <p:nvGrpSpPr>
        <p:cNvPr id="1" name=""/>
        <p:cNvGrpSpPr/>
        <p:nvPr/>
      </p:nvGrpSpPr>
      <p:grpSpPr>
        <a:xfrm>
          <a:off x="0" y="0"/>
          <a:ext cx="0" cy="0"/>
          <a:chOff x="0" y="0"/>
          <a:chExt cx="0" cy="0"/>
        </a:xfrm>
      </p:grpSpPr>
      <p:sp>
        <p:nvSpPr>
          <p:cNvPr id="20" name="Rectangle 19"/>
          <p:cNvSpPr/>
          <p:nvPr userDrawn="1"/>
        </p:nvSpPr>
        <p:spPr>
          <a:xfrm>
            <a:off x="402956" y="5543227"/>
            <a:ext cx="11391253" cy="938706"/>
          </a:xfrm>
          <a:prstGeom prst="rect">
            <a:avLst/>
          </a:prstGeom>
        </p:spPr>
        <p:txBody>
          <a:bodyPr wrap="square" lIns="91427" tIns="45714" rIns="91427" bIns="45714" numCol="1">
            <a:spAutoFit/>
          </a:bodyPr>
          <a:lstStyle/>
          <a:p>
            <a:r>
              <a:rPr lang="en-US" sz="1100" b="0" i="0" kern="1200" spc="0" dirty="0">
                <a:solidFill>
                  <a:srgbClr val="9B9B9B"/>
                </a:solidFill>
                <a:effectLst/>
                <a:latin typeface="Lato" charset="0"/>
                <a:ea typeface="Lato" charset="0"/>
                <a:cs typeface="Lato" charset="0"/>
              </a:rPr>
              <a:t>Care Innovations, the Care Innovations logo, and the Caring Icon logo are trademarks of Care Innovations, LLC. Care Innovations and QuietCare are registered trademarks of Care Innovations, LLC. Intel and the Intel corporate logo are trademarks of Intel Corporation in the United States and/or other countries, used under license.</a:t>
            </a:r>
          </a:p>
          <a:p>
            <a:r>
              <a:rPr lang="en-US" sz="1100" b="0" i="0" kern="1200" spc="0" dirty="0">
                <a:solidFill>
                  <a:srgbClr val="9B9B9B"/>
                </a:solidFill>
                <a:effectLst/>
                <a:latin typeface="Lato" charset="0"/>
                <a:ea typeface="Lato" charset="0"/>
                <a:cs typeface="Lato" charset="0"/>
              </a:rPr>
              <a:t>Any use of the trademarks of Care Innovations, LLC (and its related companies) is prohibited without express written permission of Care Innovations, LLC.</a:t>
            </a:r>
          </a:p>
          <a:p>
            <a:r>
              <a:rPr lang="en-US" sz="1100" b="0" i="0" kern="1200" spc="0" dirty="0">
                <a:solidFill>
                  <a:srgbClr val="9B9B9B"/>
                </a:solidFill>
                <a:effectLst/>
                <a:latin typeface="Lato" charset="0"/>
                <a:ea typeface="Lato" charset="0"/>
                <a:cs typeface="Lato" charset="0"/>
              </a:rPr>
              <a:t>*All other third-party trademarks are the properties of their respective owners.</a:t>
            </a:r>
          </a:p>
          <a:p>
            <a:r>
              <a:rPr lang="en-US" sz="1100" b="0" i="0" kern="1200" spc="0" dirty="0">
                <a:solidFill>
                  <a:srgbClr val="9B9B9B"/>
                </a:solidFill>
                <a:effectLst/>
                <a:latin typeface="Lato" charset="0"/>
                <a:ea typeface="Lato" charset="0"/>
                <a:cs typeface="Lato" charset="0"/>
              </a:rPr>
              <a:t> Copyright ©2016 Care Innovations, LLC. All rights reserved</a:t>
            </a:r>
          </a:p>
        </p:txBody>
      </p:sp>
      <p:pic>
        <p:nvPicPr>
          <p:cNvPr id="41" name="Picture 4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31838" y="2083447"/>
            <a:ext cx="7333488" cy="1840992"/>
          </a:xfrm>
          <a:prstGeom prst="rect">
            <a:avLst/>
          </a:prstGeom>
        </p:spPr>
      </p:pic>
    </p:spTree>
    <p:extLst>
      <p:ext uri="{BB962C8B-B14F-4D97-AF65-F5344CB8AC3E}">
        <p14:creationId xmlns:p14="http://schemas.microsoft.com/office/powerpoint/2010/main" val="101867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34462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62" r:id="rId5"/>
    <p:sldLayoutId id="2147483676" r:id="rId6"/>
    <p:sldLayoutId id="2147483677" r:id="rId7"/>
    <p:sldLayoutId id="2147483678" r:id="rId8"/>
    <p:sldLayoutId id="2147483680" r:id="rId9"/>
  </p:sldLayoutIdLst>
  <p:hf hdr="0" ftr="0" dt="0"/>
  <p:txStyles>
    <p:titleStyle>
      <a:lvl1pPr algn="ctr" defTabSz="914400" rtl="0" eaLnBrk="1" latinLnBrk="0" hangingPunct="1">
        <a:lnSpc>
          <a:spcPct val="100000"/>
        </a:lnSpc>
        <a:spcBef>
          <a:spcPct val="0"/>
        </a:spcBef>
        <a:buNone/>
        <a:defRPr sz="4400" kern="1200" spc="-150">
          <a:solidFill>
            <a:schemeClr val="tx1">
              <a:lumMod val="65000"/>
              <a:lumOff val="35000"/>
            </a:schemeClr>
          </a:solidFill>
          <a:latin typeface="Trade Gothic LT Std Bold Condensed No. 20" charset="0"/>
          <a:ea typeface="Trade Gothic LT Std Bold Condensed No. 20" charset="0"/>
          <a:cs typeface="Trade Gothic LT Std Bold Condensed No. 20"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lumMod val="65000"/>
              <a:lumOff val="35000"/>
            </a:schemeClr>
          </a:solidFill>
          <a:latin typeface="Lato" charset="0"/>
          <a:ea typeface="Lato" charset="0"/>
          <a:cs typeface="Lato"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lumMod val="65000"/>
              <a:lumOff val="35000"/>
            </a:schemeClr>
          </a:solidFill>
          <a:latin typeface="Lato" charset="0"/>
          <a:ea typeface="Lato" charset="0"/>
          <a:cs typeface="Lato"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lumMod val="65000"/>
              <a:lumOff val="35000"/>
            </a:schemeClr>
          </a:solidFill>
          <a:latin typeface="Lato" charset="0"/>
          <a:ea typeface="Lato" charset="0"/>
          <a:cs typeface="Lato"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lumMod val="65000"/>
              <a:lumOff val="35000"/>
            </a:schemeClr>
          </a:solidFill>
          <a:latin typeface="Lato" charset="0"/>
          <a:ea typeface="Lato" charset="0"/>
          <a:cs typeface="Lato"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lumMod val="65000"/>
              <a:lumOff val="35000"/>
            </a:schemeClr>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chronicdisease/about/multiple-chronic.htm" TargetMode="External"/><Relationship Id="rId2" Type="http://schemas.openxmlformats.org/officeDocument/2006/relationships/hyperlink" Target="http://www.cdc.gov/chronicdisease/overview/" TargetMode="External"/><Relationship Id="rId1" Type="http://schemas.openxmlformats.org/officeDocument/2006/relationships/slideLayout" Target="../slideLayouts/slideLayout5.xml"/><Relationship Id="rId6" Type="http://schemas.openxmlformats.org/officeDocument/2006/relationships/hyperlink" Target="http://www.mobihealthnews.com/37075/cigna-intel-ge-expand-rpm-trial-for-medicare-heart-patients" TargetMode="External"/><Relationship Id="rId5" Type="http://schemas.openxmlformats.org/officeDocument/2006/relationships/hyperlink" Target="http://medcitynews.com/2012/09/beacon-trial-reduced-readmits-of-heart-patients-to-3-using-home-video-conferences/" TargetMode="External"/><Relationship Id="rId4" Type="http://schemas.openxmlformats.org/officeDocument/2006/relationships/hyperlink" Target="http://www.telehealth.va.gov/cch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70754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Chronic Care Coordination - Senate Finance</a:t>
            </a:r>
          </a:p>
        </p:txBody>
      </p:sp>
      <p:sp>
        <p:nvSpPr>
          <p:cNvPr id="3" name="Content Placeholder 2"/>
          <p:cNvSpPr>
            <a:spLocks noGrp="1"/>
          </p:cNvSpPr>
          <p:nvPr>
            <p:ph idx="1"/>
          </p:nvPr>
        </p:nvSpPr>
        <p:spPr>
          <a:xfrm>
            <a:off x="387458" y="1162373"/>
            <a:ext cx="11406752" cy="4643892"/>
          </a:xfrm>
        </p:spPr>
        <p:txBody>
          <a:bodyPr/>
          <a:lstStyle/>
          <a:p>
            <a:r>
              <a:rPr lang="en-US" b="1" spc="-150" dirty="0">
                <a:solidFill>
                  <a:srgbClr val="F67D00"/>
                </a:solidFill>
                <a:latin typeface="Trade Gothic LT Std Bold Condensed No. 20" charset="0"/>
                <a:ea typeface="Trade Gothic LT Std Bold Condensed No. 20" charset="0"/>
                <a:cs typeface="Trade Gothic LT Std Bold Condensed No. 20" charset="0"/>
              </a:rPr>
              <a:t>Section 101: Extending Independence at Home Act</a:t>
            </a:r>
          </a:p>
          <a:p>
            <a:r>
              <a:rPr lang="en-US" sz="1800" dirty="0"/>
              <a:t>Retain RPM and telehealth from original legislation that has been so successful.  </a:t>
            </a:r>
          </a:p>
          <a:p>
            <a:endParaRPr lang="en-US" sz="1800" dirty="0"/>
          </a:p>
          <a:p>
            <a:r>
              <a:rPr lang="en-US" b="1" spc="-150" dirty="0">
                <a:solidFill>
                  <a:srgbClr val="F67D00"/>
                </a:solidFill>
                <a:latin typeface="Trade Gothic LT Std Bold Condensed No. 20" charset="0"/>
                <a:ea typeface="Trade Gothic LT Std Bold Condensed No. 20" charset="0"/>
                <a:cs typeface="Trade Gothic LT Std Bold Condensed No. 20" charset="0"/>
              </a:rPr>
              <a:t>Section 303: Increasing Convenience for MA Enrollees</a:t>
            </a:r>
          </a:p>
          <a:p>
            <a:r>
              <a:rPr lang="en-US" sz="1800" dirty="0"/>
              <a:t>Include remote monitoring and telemonitoring (term from Medicare Advantage manual) to provide important flexibility for MA plans that now must plan for and develop remote monitoring and telemonitoring as a supplemental benefit.</a:t>
            </a:r>
          </a:p>
          <a:p>
            <a:endParaRPr lang="en-US" sz="1800" dirty="0"/>
          </a:p>
          <a:p>
            <a:r>
              <a:rPr lang="en-US" b="1" spc="-150" dirty="0">
                <a:solidFill>
                  <a:srgbClr val="F67D00"/>
                </a:solidFill>
                <a:latin typeface="Trade Gothic LT Std Bold Condensed No. 20" charset="0"/>
                <a:ea typeface="Trade Gothic LT Std Bold Condensed No. 20" charset="0"/>
                <a:cs typeface="Trade Gothic LT Std Bold Condensed No. 20" charset="0"/>
              </a:rPr>
              <a:t>Section 304: Providing ACOs with the Ability to Expand Telehealth</a:t>
            </a:r>
          </a:p>
          <a:p>
            <a:r>
              <a:rPr lang="en-US" sz="1800" dirty="0"/>
              <a:t>Include remote monitoring to provide important flexibility for ACOs which now are restricted by outdated policies limiting communications for care coordination. </a:t>
            </a:r>
          </a:p>
        </p:txBody>
      </p:sp>
      <p:sp>
        <p:nvSpPr>
          <p:cNvPr id="4" name="Slide Number Placeholder 3"/>
          <p:cNvSpPr>
            <a:spLocks noGrp="1"/>
          </p:cNvSpPr>
          <p:nvPr>
            <p:ph type="sldNum" sz="quarter" idx="4"/>
          </p:nvPr>
        </p:nvSpPr>
        <p:spPr/>
        <p:txBody>
          <a:bodyPr/>
          <a:lstStyle/>
          <a:p>
            <a:fld id="{1229A31A-F639-6A4C-B040-F6C099BA1591}" type="slidenum">
              <a:rPr lang="ms-MY" smtClean="0"/>
              <a:pPr/>
              <a:t>10</a:t>
            </a:fld>
            <a:endParaRPr lang="ms-MY" dirty="0"/>
          </a:p>
        </p:txBody>
      </p:sp>
    </p:spTree>
    <p:extLst>
      <p:ext uri="{BB962C8B-B14F-4D97-AF65-F5344CB8AC3E}">
        <p14:creationId xmlns:p14="http://schemas.microsoft.com/office/powerpoint/2010/main" val="88750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For Health - Bi-Partisan and Bi-Cameral</a:t>
            </a:r>
          </a:p>
        </p:txBody>
      </p:sp>
      <p:sp>
        <p:nvSpPr>
          <p:cNvPr id="3" name="Content Placeholder 2"/>
          <p:cNvSpPr>
            <a:spLocks noGrp="1"/>
          </p:cNvSpPr>
          <p:nvPr>
            <p:ph idx="1"/>
          </p:nvPr>
        </p:nvSpPr>
        <p:spPr>
          <a:xfrm>
            <a:off x="387458" y="1686682"/>
            <a:ext cx="5660645" cy="3930166"/>
          </a:xfrm>
        </p:spPr>
        <p:txBody>
          <a:bodyPr/>
          <a:lstStyle/>
          <a:p>
            <a:r>
              <a:rPr lang="en-US" spc="-150" dirty="0">
                <a:solidFill>
                  <a:srgbClr val="F67D00"/>
                </a:solidFill>
                <a:latin typeface="Trade Gothic LT Std Bold Condensed No. 20" charset="0"/>
                <a:ea typeface="Trade Gothic LT Std Bold Condensed No. 20" charset="0"/>
                <a:cs typeface="Trade Gothic LT Std Bold Condensed No. 20" charset="0"/>
              </a:rPr>
              <a:t>Section 201: Telehealth and RPM Services Furnished by Qualifying APM</a:t>
            </a:r>
            <a:endParaRPr lang="mr-IN" spc="-150" dirty="0">
              <a:solidFill>
                <a:srgbClr val="F67D00"/>
              </a:solidFill>
              <a:latin typeface="Trade Gothic LT Std Bold Condensed No. 20" charset="0"/>
              <a:ea typeface="Trade Gothic LT Std Bold Condensed No. 20" charset="0"/>
              <a:cs typeface="Trade Gothic LT Std Bold Condensed No. 20" charset="0"/>
            </a:endParaRPr>
          </a:p>
          <a:p>
            <a:pPr marL="285750" indent="-285750">
              <a:buFont typeface="Arial" charset="0"/>
              <a:buChar char="•"/>
            </a:pPr>
            <a:r>
              <a:rPr lang="en-US" sz="1800" dirty="0"/>
              <a:t>Submit reports for evaluation by the Secretary.</a:t>
            </a:r>
          </a:p>
          <a:p>
            <a:pPr marL="285750" indent="-285750">
              <a:lnSpc>
                <a:spcPct val="150000"/>
              </a:lnSpc>
              <a:buFont typeface="Arial" charset="0"/>
              <a:buChar char="•"/>
            </a:pPr>
            <a:r>
              <a:rPr lang="en-US" sz="1800" b="1" dirty="0"/>
              <a:t>No Increase In Expenditures </a:t>
            </a:r>
            <a:r>
              <a:rPr lang="en-US" sz="1800" dirty="0"/>
              <a:t>- If the Secretary determines payments for telehealth or RPM services under this section will increase expenditures under this title, the Secretary shall make adjustments to such payments to eliminate such increased expenditures.</a:t>
            </a:r>
          </a:p>
        </p:txBody>
      </p:sp>
      <p:sp>
        <p:nvSpPr>
          <p:cNvPr id="4" name="Slide Number Placeholder 3"/>
          <p:cNvSpPr>
            <a:spLocks noGrp="1"/>
          </p:cNvSpPr>
          <p:nvPr>
            <p:ph type="sldNum" sz="quarter" idx="4"/>
          </p:nvPr>
        </p:nvSpPr>
        <p:spPr/>
        <p:txBody>
          <a:bodyPr/>
          <a:lstStyle/>
          <a:p>
            <a:fld id="{1229A31A-F639-6A4C-B040-F6C099BA1591}" type="slidenum">
              <a:rPr lang="ms-MY" smtClean="0"/>
              <a:pPr/>
              <a:t>11</a:t>
            </a:fld>
            <a:endParaRPr lang="ms-MY" dirty="0"/>
          </a:p>
        </p:txBody>
      </p:sp>
      <p:sp>
        <p:nvSpPr>
          <p:cNvPr id="5" name="Content Placeholder 4"/>
          <p:cNvSpPr>
            <a:spLocks noGrp="1"/>
          </p:cNvSpPr>
          <p:nvPr>
            <p:ph idx="10"/>
          </p:nvPr>
        </p:nvSpPr>
        <p:spPr>
          <a:xfrm>
            <a:off x="6276812" y="1686682"/>
            <a:ext cx="5517397" cy="3930166"/>
          </a:xfrm>
        </p:spPr>
        <p:txBody>
          <a:bodyPr/>
          <a:lstStyle/>
          <a:p>
            <a:r>
              <a:rPr lang="en-US" spc="-150" dirty="0">
                <a:solidFill>
                  <a:srgbClr val="F67D00"/>
                </a:solidFill>
                <a:latin typeface="Trade Gothic LT Std Bold Condensed No. 20" charset="0"/>
                <a:ea typeface="Trade Gothic LT Std Bold Condensed No. 20" charset="0"/>
                <a:cs typeface="Trade Gothic LT Std Bold Condensed No. 20" charset="0"/>
              </a:rPr>
              <a:t>Section 301: Provision of RPM for Chronic Disease Patients</a:t>
            </a:r>
            <a:endParaRPr lang="en-US" dirty="0"/>
          </a:p>
          <a:p>
            <a:r>
              <a:rPr lang="en-US" sz="1800" dirty="0"/>
              <a:t>Guardrails - under supervision of a provider:</a:t>
            </a:r>
          </a:p>
          <a:p>
            <a:pPr marL="285750" indent="-285750">
              <a:lnSpc>
                <a:spcPct val="150000"/>
              </a:lnSpc>
              <a:buFont typeface="Arial" charset="0"/>
              <a:buChar char="•"/>
            </a:pPr>
            <a:r>
              <a:rPr lang="en-US" sz="1800" dirty="0"/>
              <a:t>2 of more chronic diseases</a:t>
            </a:r>
          </a:p>
          <a:p>
            <a:pPr marL="285750" indent="-285750">
              <a:lnSpc>
                <a:spcPct val="150000"/>
              </a:lnSpc>
              <a:buFont typeface="Arial" charset="0"/>
              <a:buChar char="•"/>
            </a:pPr>
            <a:r>
              <a:rPr lang="en-US" sz="1800" dirty="0"/>
              <a:t>2 or more hospitalizations related to the chronic diseases over the past year</a:t>
            </a:r>
          </a:p>
          <a:p>
            <a:pPr marL="285750" indent="-285750">
              <a:lnSpc>
                <a:spcPct val="150000"/>
              </a:lnSpc>
              <a:buFont typeface="Arial" charset="0"/>
              <a:buChar char="•"/>
            </a:pPr>
            <a:r>
              <a:rPr lang="en-US" sz="1800" dirty="0"/>
              <a:t>Quality requirements</a:t>
            </a:r>
          </a:p>
          <a:p>
            <a:pPr marL="285750" indent="-285750">
              <a:lnSpc>
                <a:spcPct val="150000"/>
              </a:lnSpc>
              <a:buFont typeface="Arial" charset="0"/>
              <a:buChar char="•"/>
            </a:pPr>
            <a:r>
              <a:rPr lang="en-US" sz="1800" dirty="0"/>
              <a:t>Duration - 90 day period  - physician can renew</a:t>
            </a:r>
          </a:p>
        </p:txBody>
      </p:sp>
      <p:sp>
        <p:nvSpPr>
          <p:cNvPr id="6" name="TextBox 5"/>
          <p:cNvSpPr txBox="1"/>
          <p:nvPr/>
        </p:nvSpPr>
        <p:spPr>
          <a:xfrm>
            <a:off x="387458" y="1119282"/>
            <a:ext cx="11406751" cy="800219"/>
          </a:xfrm>
          <a:prstGeom prst="rect">
            <a:avLst/>
          </a:prstGeom>
          <a:noFill/>
        </p:spPr>
        <p:txBody>
          <a:bodyPr wrap="square" rtlCol="0">
            <a:spAutoFit/>
          </a:bodyPr>
          <a:lstStyle/>
          <a:p>
            <a:pPr algn="ctr"/>
            <a:r>
              <a:rPr lang="en-US" sz="2800" i="1" dirty="0">
                <a:solidFill>
                  <a:srgbClr val="A2AF00"/>
                </a:solidFill>
                <a:latin typeface="Lato" charset="0"/>
                <a:ea typeface="Lato" charset="0"/>
                <a:cs typeface="Lato" charset="0"/>
              </a:rPr>
              <a:t>Over 100 endorsements from patient groups and industry.</a:t>
            </a:r>
            <a:endParaRPr lang="en-US" sz="2800" i="1" spc="-150" dirty="0">
              <a:solidFill>
                <a:srgbClr val="A2AF00"/>
              </a:solidFill>
              <a:latin typeface="Lato" charset="0"/>
              <a:ea typeface="Lato" charset="0"/>
              <a:cs typeface="Lato" charset="0"/>
            </a:endParaRPr>
          </a:p>
          <a:p>
            <a:pPr algn="ctr"/>
            <a:endParaRPr lang="en-US" dirty="0"/>
          </a:p>
        </p:txBody>
      </p:sp>
    </p:spTree>
    <p:extLst>
      <p:ext uri="{BB962C8B-B14F-4D97-AF65-F5344CB8AC3E}">
        <p14:creationId xmlns:p14="http://schemas.microsoft.com/office/powerpoint/2010/main" val="2368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Citations</a:t>
            </a:r>
          </a:p>
        </p:txBody>
      </p:sp>
      <p:sp>
        <p:nvSpPr>
          <p:cNvPr id="7" name="Content Placeholder 6"/>
          <p:cNvSpPr>
            <a:spLocks noGrp="1"/>
          </p:cNvSpPr>
          <p:nvPr>
            <p:ph idx="1"/>
          </p:nvPr>
        </p:nvSpPr>
        <p:spPr/>
        <p:txBody>
          <a:bodyPr/>
          <a:lstStyle/>
          <a:p>
            <a:r>
              <a:rPr lang="en-US" sz="1200" baseline="30000" dirty="0">
                <a:solidFill>
                  <a:schemeClr val="bg1">
                    <a:lumMod val="50000"/>
                  </a:schemeClr>
                </a:solidFill>
              </a:rPr>
              <a:t>1</a:t>
            </a:r>
            <a:r>
              <a:rPr lang="en-US" sz="1200" dirty="0">
                <a:solidFill>
                  <a:schemeClr val="bg1">
                    <a:lumMod val="50000"/>
                  </a:schemeClr>
                </a:solidFill>
              </a:rPr>
              <a:t> </a:t>
            </a:r>
            <a:r>
              <a:rPr lang="en-US" sz="1200" dirty="0">
                <a:solidFill>
                  <a:schemeClr val="bg1">
                    <a:lumMod val="50000"/>
                  </a:schemeClr>
                </a:solidFill>
                <a:hlinkClick r:id="rId2"/>
              </a:rPr>
              <a:t>http://www.cdc.gov/chronicdisease/overview/</a:t>
            </a:r>
            <a:endParaRPr lang="en-US" sz="1200" dirty="0">
              <a:solidFill>
                <a:schemeClr val="bg1">
                  <a:lumMod val="50000"/>
                </a:schemeClr>
              </a:solidFill>
            </a:endParaRPr>
          </a:p>
          <a:p>
            <a:r>
              <a:rPr lang="en-US" sz="1200" baseline="30000" dirty="0">
                <a:solidFill>
                  <a:schemeClr val="bg1">
                    <a:lumMod val="50000"/>
                  </a:schemeClr>
                </a:solidFill>
              </a:rPr>
              <a:t>2</a:t>
            </a:r>
            <a:r>
              <a:rPr lang="en-US" sz="1200" dirty="0">
                <a:solidFill>
                  <a:schemeClr val="bg1">
                    <a:lumMod val="50000"/>
                  </a:schemeClr>
                </a:solidFill>
              </a:rPr>
              <a:t> Wu, Shin-Yi, and Green, Anthony. </a:t>
            </a:r>
            <a:r>
              <a:rPr lang="en-US" sz="1200" i="1" dirty="0">
                <a:solidFill>
                  <a:schemeClr val="bg1">
                    <a:lumMod val="50000"/>
                  </a:schemeClr>
                </a:solidFill>
              </a:rPr>
              <a:t>Projection of Chronic Illness Prevalence and Cost Inflation</a:t>
            </a:r>
            <a:r>
              <a:rPr lang="en-US" sz="1200" dirty="0">
                <a:solidFill>
                  <a:schemeClr val="bg1">
                    <a:lumMod val="50000"/>
                  </a:schemeClr>
                </a:solidFill>
              </a:rPr>
              <a:t>. RAND Corporation, October 2000. </a:t>
            </a:r>
          </a:p>
          <a:p>
            <a:r>
              <a:rPr lang="en-US" sz="1200" baseline="30000" dirty="0">
                <a:solidFill>
                  <a:schemeClr val="bg1">
                    <a:lumMod val="50000"/>
                  </a:schemeClr>
                </a:solidFill>
              </a:rPr>
              <a:t>3</a:t>
            </a:r>
            <a:r>
              <a:rPr lang="en-US" sz="1200" dirty="0">
                <a:solidFill>
                  <a:schemeClr val="bg1">
                    <a:lumMod val="50000"/>
                  </a:schemeClr>
                </a:solidFill>
              </a:rPr>
              <a:t> http://www.altfutures.org/pubs/PH2030/PH2030_Chronic_Disease_Driver_Forecasts_2014.pdf</a:t>
            </a:r>
          </a:p>
          <a:p>
            <a:r>
              <a:rPr lang="en-US" sz="1200" baseline="30000" dirty="0">
                <a:solidFill>
                  <a:schemeClr val="bg1">
                    <a:lumMod val="50000"/>
                  </a:schemeClr>
                </a:solidFill>
              </a:rPr>
              <a:t>4</a:t>
            </a:r>
            <a:r>
              <a:rPr lang="en-US" sz="1200" dirty="0">
                <a:solidFill>
                  <a:schemeClr val="bg1">
                    <a:lumMod val="50000"/>
                  </a:schemeClr>
                </a:solidFill>
              </a:rPr>
              <a:t> </a:t>
            </a:r>
            <a:r>
              <a:rPr lang="en-US" sz="1200" dirty="0">
                <a:solidFill>
                  <a:schemeClr val="bg1">
                    <a:lumMod val="50000"/>
                  </a:schemeClr>
                </a:solidFill>
                <a:hlinkClick r:id="rId3"/>
              </a:rPr>
              <a:t>http://www.cdc.gov/chronicdisease/about/multiple-chronic.htm</a:t>
            </a:r>
            <a:endParaRPr lang="en-US" sz="1200" dirty="0">
              <a:solidFill>
                <a:schemeClr val="bg1">
                  <a:lumMod val="50000"/>
                </a:schemeClr>
              </a:solidFill>
            </a:endParaRPr>
          </a:p>
          <a:p>
            <a:r>
              <a:rPr lang="en-US" sz="1200" baseline="30000" dirty="0">
                <a:solidFill>
                  <a:schemeClr val="bg1">
                    <a:lumMod val="50000"/>
                  </a:schemeClr>
                </a:solidFill>
              </a:rPr>
              <a:t>5</a:t>
            </a:r>
            <a:r>
              <a:rPr lang="en-US" sz="1200" dirty="0">
                <a:solidFill>
                  <a:schemeClr val="bg1">
                    <a:lumMod val="50000"/>
                  </a:schemeClr>
                </a:solidFill>
              </a:rPr>
              <a:t>https://www.ncbi.nlm.nih.gov/pubmed/19119835</a:t>
            </a:r>
          </a:p>
          <a:p>
            <a:r>
              <a:rPr lang="en-US" sz="1200" baseline="30000" dirty="0">
                <a:solidFill>
                  <a:schemeClr val="bg1">
                    <a:lumMod val="50000"/>
                  </a:schemeClr>
                </a:solidFill>
              </a:rPr>
              <a:t>6</a:t>
            </a:r>
            <a:r>
              <a:rPr lang="en-US" sz="1200" dirty="0">
                <a:solidFill>
                  <a:schemeClr val="bg1">
                    <a:lumMod val="50000"/>
                  </a:schemeClr>
                </a:solidFill>
              </a:rPr>
              <a:t> </a:t>
            </a:r>
            <a:r>
              <a:rPr lang="en-US" sz="1200" i="1" dirty="0">
                <a:solidFill>
                  <a:schemeClr val="bg1">
                    <a:lumMod val="50000"/>
                  </a:schemeClr>
                </a:solidFill>
                <a:hlinkClick r:id="rId4"/>
              </a:rPr>
              <a:t>http://www.telehealth.va.gov/ccht/</a:t>
            </a:r>
            <a:endParaRPr lang="en-US" sz="1200" i="1" dirty="0">
              <a:solidFill>
                <a:schemeClr val="bg1">
                  <a:lumMod val="50000"/>
                </a:schemeClr>
              </a:solidFill>
            </a:endParaRPr>
          </a:p>
          <a:p>
            <a:r>
              <a:rPr lang="en-US" sz="1200" i="1" baseline="30000" dirty="0">
                <a:solidFill>
                  <a:schemeClr val="bg1">
                    <a:lumMod val="50000"/>
                  </a:schemeClr>
                </a:solidFill>
              </a:rPr>
              <a:t>7</a:t>
            </a:r>
            <a:r>
              <a:rPr lang="en-US" sz="1200" i="1" dirty="0">
                <a:solidFill>
                  <a:schemeClr val="bg1">
                    <a:lumMod val="50000"/>
                  </a:schemeClr>
                </a:solidFill>
              </a:rPr>
              <a:t> </a:t>
            </a:r>
            <a:r>
              <a:rPr lang="en-US" sz="1200" i="1" dirty="0">
                <a:solidFill>
                  <a:schemeClr val="bg1">
                    <a:lumMod val="50000"/>
                  </a:schemeClr>
                </a:solidFill>
                <a:hlinkClick r:id="rId5"/>
              </a:rPr>
              <a:t>http://medcitynews.com/2012/09/beacon-trial-reduced-readmits-of-heart-patients-to-3-using-home-video-conferences/</a:t>
            </a:r>
            <a:endParaRPr lang="en-US" sz="1200" i="1" dirty="0">
              <a:solidFill>
                <a:schemeClr val="bg1">
                  <a:lumMod val="50000"/>
                </a:schemeClr>
              </a:solidFill>
            </a:endParaRPr>
          </a:p>
          <a:p>
            <a:r>
              <a:rPr lang="en-US" sz="1200" i="1" baseline="30000" dirty="0">
                <a:solidFill>
                  <a:schemeClr val="bg1">
                    <a:lumMod val="50000"/>
                  </a:schemeClr>
                </a:solidFill>
              </a:rPr>
              <a:t>8</a:t>
            </a:r>
            <a:r>
              <a:rPr lang="en-US" sz="1200" i="1" dirty="0">
                <a:solidFill>
                  <a:schemeClr val="bg1">
                    <a:lumMod val="50000"/>
                  </a:schemeClr>
                </a:solidFill>
              </a:rPr>
              <a:t> C-Spire Telehealth Summit in Jackson, MS on Sept 8, 2016</a:t>
            </a:r>
          </a:p>
          <a:p>
            <a:r>
              <a:rPr lang="en-US" sz="1200" baseline="30000" dirty="0">
                <a:solidFill>
                  <a:schemeClr val="bg1">
                    <a:lumMod val="50000"/>
                  </a:schemeClr>
                </a:solidFill>
              </a:rPr>
              <a:t>9</a:t>
            </a:r>
            <a:r>
              <a:rPr lang="en-US" sz="1200" dirty="0">
                <a:solidFill>
                  <a:schemeClr val="bg1">
                    <a:lumMod val="50000"/>
                  </a:schemeClr>
                </a:solidFill>
              </a:rPr>
              <a:t> </a:t>
            </a:r>
            <a:r>
              <a:rPr lang="en-US" sz="1200" dirty="0">
                <a:solidFill>
                  <a:schemeClr val="bg1">
                    <a:lumMod val="50000"/>
                  </a:schemeClr>
                </a:solidFill>
                <a:hlinkClick r:id="rId6"/>
              </a:rPr>
              <a:t>http://www.mobihealthnews.com/37075/cigna-intel-ge-expand-rpm-trial-for-medicare-heart-patients</a:t>
            </a:r>
            <a:endParaRPr lang="en-US" sz="1200" dirty="0">
              <a:solidFill>
                <a:schemeClr val="bg1">
                  <a:lumMod val="50000"/>
                </a:schemeClr>
              </a:solidFill>
            </a:endParaRPr>
          </a:p>
          <a:p>
            <a:r>
              <a:rPr lang="en-US" sz="1200" i="1" baseline="30000" dirty="0">
                <a:solidFill>
                  <a:schemeClr val="bg1">
                    <a:lumMod val="50000"/>
                  </a:schemeClr>
                </a:solidFill>
              </a:rPr>
              <a:t>10</a:t>
            </a:r>
            <a:r>
              <a:rPr lang="en-US" sz="1200" i="1" dirty="0">
                <a:solidFill>
                  <a:schemeClr val="bg1">
                    <a:lumMod val="50000"/>
                  </a:schemeClr>
                </a:solidFill>
              </a:rPr>
              <a:t> Telehealth: Mapping the Evidence for Patient Outcomes From Systematic Review (Agency for Health Research and Quality)</a:t>
            </a:r>
          </a:p>
          <a:p>
            <a:endParaRPr lang="en-US" sz="1200" dirty="0">
              <a:solidFill>
                <a:schemeClr val="bg1">
                  <a:lumMod val="50000"/>
                </a:schemeClr>
              </a:solidFill>
            </a:endParaRPr>
          </a:p>
        </p:txBody>
      </p:sp>
      <p:sp>
        <p:nvSpPr>
          <p:cNvPr id="4" name="Slide Number Placeholder 3"/>
          <p:cNvSpPr>
            <a:spLocks noGrp="1"/>
          </p:cNvSpPr>
          <p:nvPr>
            <p:ph type="sldNum" sz="quarter" idx="4"/>
          </p:nvPr>
        </p:nvSpPr>
        <p:spPr/>
        <p:txBody>
          <a:bodyPr/>
          <a:lstStyle/>
          <a:p>
            <a:fld id="{DB73749F-A17D-554A-9877-386155DB238D}" type="slidenum">
              <a:rPr lang="ms-MY" smtClean="0"/>
              <a:pPr/>
              <a:t>12</a:t>
            </a:fld>
            <a:endParaRPr lang="ms-MY" dirty="0"/>
          </a:p>
        </p:txBody>
      </p:sp>
    </p:spTree>
    <p:extLst>
      <p:ext uri="{BB962C8B-B14F-4D97-AF65-F5344CB8AC3E}">
        <p14:creationId xmlns:p14="http://schemas.microsoft.com/office/powerpoint/2010/main" val="248535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297C79E-BAA9-4DE7-A333-E6720B9745F6}" type="slidenum">
              <a:rPr lang="ms-MY" smtClean="0"/>
              <a:pPr/>
              <a:t>13</a:t>
            </a:fld>
            <a:endParaRPr lang="ms-MY" dirty="0"/>
          </a:p>
        </p:txBody>
      </p:sp>
    </p:spTree>
    <p:extLst>
      <p:ext uri="{BB962C8B-B14F-4D97-AF65-F5344CB8AC3E}">
        <p14:creationId xmlns:p14="http://schemas.microsoft.com/office/powerpoint/2010/main" val="1720005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365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263" y="250364"/>
            <a:ext cx="10522131" cy="1885892"/>
          </a:xfrm>
        </p:spPr>
        <p:txBody>
          <a:bodyPr/>
          <a:lstStyle/>
          <a:p>
            <a:r>
              <a:rPr lang="en-US" sz="5400" cap="none" dirty="0"/>
              <a:t>Chronic Disease and </a:t>
            </a:r>
            <a:br>
              <a:rPr lang="en-US" sz="5400" cap="none" dirty="0"/>
            </a:br>
            <a:r>
              <a:rPr lang="en-US" sz="5400" cap="none" dirty="0"/>
              <a:t>Remote Patient Monitoring</a:t>
            </a:r>
            <a:br>
              <a:rPr lang="en-US" sz="5400" cap="none" dirty="0"/>
            </a:br>
            <a:r>
              <a:rPr lang="en-US" sz="5400" cap="none" dirty="0"/>
              <a:t>in the United States</a:t>
            </a:r>
          </a:p>
        </p:txBody>
      </p:sp>
      <p:sp>
        <p:nvSpPr>
          <p:cNvPr id="3" name="Text Placeholder 2"/>
          <p:cNvSpPr>
            <a:spLocks noGrp="1"/>
          </p:cNvSpPr>
          <p:nvPr>
            <p:ph type="body" sz="quarter" idx="10"/>
          </p:nvPr>
        </p:nvSpPr>
        <p:spPr>
          <a:xfrm>
            <a:off x="2137332" y="3099656"/>
            <a:ext cx="8307962" cy="1124590"/>
          </a:xfrm>
        </p:spPr>
        <p:txBody>
          <a:bodyPr>
            <a:normAutofit fontScale="70000" lnSpcReduction="20000"/>
          </a:bodyPr>
          <a:lstStyle/>
          <a:p>
            <a:r>
              <a:rPr lang="en-US" dirty="0"/>
              <a:t>Marcus Grindstaff</a:t>
            </a:r>
          </a:p>
          <a:p>
            <a:r>
              <a:rPr lang="en-US" dirty="0"/>
              <a:t>Chief Operating Officer</a:t>
            </a:r>
          </a:p>
          <a:p>
            <a:r>
              <a:rPr lang="en-US" dirty="0"/>
              <a:t>Care Innovations, an Intel</a:t>
            </a:r>
            <a:r>
              <a:rPr lang="en-US" baseline="30000" dirty="0"/>
              <a:t>®</a:t>
            </a:r>
            <a:r>
              <a:rPr lang="en-US" dirty="0"/>
              <a:t> Company</a:t>
            </a:r>
          </a:p>
        </p:txBody>
      </p:sp>
      <p:sp>
        <p:nvSpPr>
          <p:cNvPr id="4" name="Text Placeholder 3"/>
          <p:cNvSpPr>
            <a:spLocks noGrp="1"/>
          </p:cNvSpPr>
          <p:nvPr>
            <p:ph type="body" sz="quarter" idx="11"/>
          </p:nvPr>
        </p:nvSpPr>
        <p:spPr>
          <a:xfrm>
            <a:off x="2135743" y="4224246"/>
            <a:ext cx="8307962" cy="411833"/>
          </a:xfrm>
        </p:spPr>
        <p:txBody>
          <a:bodyPr/>
          <a:lstStyle/>
          <a:p>
            <a:r>
              <a:rPr lang="en-US" dirty="0"/>
              <a:t>December 9, 2016</a:t>
            </a:r>
          </a:p>
        </p:txBody>
      </p:sp>
      <p:sp>
        <p:nvSpPr>
          <p:cNvPr id="5" name="Slide Number Placeholder 4"/>
          <p:cNvSpPr>
            <a:spLocks noGrp="1"/>
          </p:cNvSpPr>
          <p:nvPr>
            <p:ph type="sldNum" sz="quarter" idx="4"/>
          </p:nvPr>
        </p:nvSpPr>
        <p:spPr/>
        <p:txBody>
          <a:bodyPr/>
          <a:lstStyle/>
          <a:p>
            <a:fld id="{9354AC26-E00E-7747-8518-F8C8B9781FB1}" type="slidenum">
              <a:rPr lang="ms-MY" smtClean="0"/>
              <a:pPr/>
              <a:t>2</a:t>
            </a:fld>
            <a:endParaRPr lang="ms-MY" dirty="0"/>
          </a:p>
        </p:txBody>
      </p:sp>
    </p:spTree>
    <p:extLst>
      <p:ext uri="{BB962C8B-B14F-4D97-AF65-F5344CB8AC3E}">
        <p14:creationId xmlns:p14="http://schemas.microsoft.com/office/powerpoint/2010/main" val="33355101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426765" y="1209138"/>
            <a:ext cx="6771585" cy="4802393"/>
            <a:chOff x="5426765" y="1209138"/>
            <a:chExt cx="6771585" cy="4802393"/>
          </a:xfrm>
        </p:grpSpPr>
        <p:pic>
          <p:nvPicPr>
            <p:cNvPr id="10" name="Picture 9"/>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a:off x="5426765" y="1212414"/>
              <a:ext cx="540422" cy="4799117"/>
            </a:xfrm>
            <a:prstGeom prst="rect">
              <a:avLst/>
            </a:prstGeom>
          </p:spPr>
        </p:pic>
        <p:pic>
          <p:nvPicPr>
            <p:cNvPr id="5" name="Picture 4"/>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967187" y="1209138"/>
              <a:ext cx="6231163" cy="4799117"/>
            </a:xfrm>
            <a:prstGeom prst="rect">
              <a:avLst/>
            </a:prstGeom>
          </p:spPr>
        </p:pic>
      </p:grpSp>
      <p:sp>
        <p:nvSpPr>
          <p:cNvPr id="2" name="Title 1"/>
          <p:cNvSpPr>
            <a:spLocks noGrp="1"/>
          </p:cNvSpPr>
          <p:nvPr>
            <p:ph type="title"/>
          </p:nvPr>
        </p:nvSpPr>
        <p:spPr/>
        <p:txBody>
          <a:bodyPr/>
          <a:lstStyle/>
          <a:p>
            <a:r>
              <a:rPr lang="en-US" dirty="0"/>
              <a:t>Chronic Disease in the United States</a:t>
            </a:r>
          </a:p>
        </p:txBody>
      </p:sp>
      <p:sp>
        <p:nvSpPr>
          <p:cNvPr id="4" name="Slide Number Placeholder 3"/>
          <p:cNvSpPr>
            <a:spLocks noGrp="1"/>
          </p:cNvSpPr>
          <p:nvPr>
            <p:ph type="sldNum" sz="quarter" idx="4"/>
          </p:nvPr>
        </p:nvSpPr>
        <p:spPr/>
        <p:txBody>
          <a:bodyPr/>
          <a:lstStyle/>
          <a:p>
            <a:fld id="{1229A31A-F639-6A4C-B040-F6C099BA1591}" type="slidenum">
              <a:rPr lang="ms-MY" smtClean="0"/>
              <a:pPr/>
              <a:t>3</a:t>
            </a:fld>
            <a:endParaRPr lang="ms-MY" dirty="0"/>
          </a:p>
        </p:txBody>
      </p:sp>
      <p:graphicFrame>
        <p:nvGraphicFramePr>
          <p:cNvPr id="7" name="Chart 6"/>
          <p:cNvGraphicFramePr/>
          <p:nvPr>
            <p:extLst>
              <p:ext uri="{D42A27DB-BD31-4B8C-83A1-F6EECF244321}">
                <p14:modId xmlns:p14="http://schemas.microsoft.com/office/powerpoint/2010/main" val="2804367853"/>
              </p:ext>
            </p:extLst>
          </p:nvPr>
        </p:nvGraphicFramePr>
        <p:xfrm>
          <a:off x="-619586" y="1209139"/>
          <a:ext cx="6586773" cy="465769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5347251" y="1209139"/>
            <a:ext cx="4432853" cy="4799116"/>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426764" y="2110375"/>
            <a:ext cx="4353340" cy="3693319"/>
          </a:xfrm>
          <a:prstGeom prst="rect">
            <a:avLst/>
          </a:prstGeom>
          <a:noFill/>
        </p:spPr>
        <p:txBody>
          <a:bodyPr wrap="square" rtlCol="0">
            <a:spAutoFit/>
          </a:bodyPr>
          <a:lstStyle/>
          <a:p>
            <a:r>
              <a:rPr lang="en-US" dirty="0">
                <a:solidFill>
                  <a:schemeClr val="tx1">
                    <a:lumMod val="75000"/>
                    <a:lumOff val="25000"/>
                  </a:schemeClr>
                </a:solidFill>
                <a:latin typeface="Lato" charset="0"/>
                <a:ea typeface="Lato" charset="0"/>
                <a:cs typeface="Lato" charset="0"/>
              </a:rPr>
              <a:t>One of the most </a:t>
            </a:r>
            <a:r>
              <a:rPr lang="en-US" b="1" dirty="0">
                <a:solidFill>
                  <a:schemeClr val="tx1">
                    <a:lumMod val="75000"/>
                    <a:lumOff val="25000"/>
                  </a:schemeClr>
                </a:solidFill>
                <a:latin typeface="Lato" charset="0"/>
                <a:ea typeface="Lato" charset="0"/>
                <a:cs typeface="Lato" charset="0"/>
              </a:rPr>
              <a:t>common</a:t>
            </a:r>
            <a:r>
              <a:rPr lang="en-US" dirty="0">
                <a:solidFill>
                  <a:schemeClr val="tx1">
                    <a:lumMod val="75000"/>
                    <a:lumOff val="25000"/>
                  </a:schemeClr>
                </a:solidFill>
                <a:latin typeface="Lato" charset="0"/>
                <a:ea typeface="Lato" charset="0"/>
                <a:cs typeface="Lato" charset="0"/>
              </a:rPr>
              <a:t>, </a:t>
            </a:r>
            <a:r>
              <a:rPr lang="en-US" b="1" dirty="0">
                <a:solidFill>
                  <a:schemeClr val="tx1">
                    <a:lumMod val="75000"/>
                    <a:lumOff val="25000"/>
                  </a:schemeClr>
                </a:solidFill>
                <a:latin typeface="Lato" charset="0"/>
                <a:ea typeface="Lato" charset="0"/>
                <a:cs typeface="Lato" charset="0"/>
              </a:rPr>
              <a:t>preventable</a:t>
            </a:r>
            <a:r>
              <a:rPr lang="en-US" dirty="0">
                <a:solidFill>
                  <a:schemeClr val="tx1">
                    <a:lumMod val="75000"/>
                    <a:lumOff val="25000"/>
                  </a:schemeClr>
                </a:solidFill>
                <a:latin typeface="Lato" charset="0"/>
                <a:ea typeface="Lato" charset="0"/>
                <a:cs typeface="Lato" charset="0"/>
              </a:rPr>
              <a:t>, and </a:t>
            </a:r>
            <a:r>
              <a:rPr lang="en-US" b="1" dirty="0">
                <a:solidFill>
                  <a:schemeClr val="tx1">
                    <a:lumMod val="75000"/>
                    <a:lumOff val="25000"/>
                  </a:schemeClr>
                </a:solidFill>
                <a:latin typeface="Lato" charset="0"/>
                <a:ea typeface="Lato" charset="0"/>
                <a:cs typeface="Lato" charset="0"/>
              </a:rPr>
              <a:t>costly</a:t>
            </a:r>
            <a:r>
              <a:rPr lang="en-US" dirty="0">
                <a:solidFill>
                  <a:schemeClr val="tx1">
                    <a:lumMod val="75000"/>
                    <a:lumOff val="25000"/>
                  </a:schemeClr>
                </a:solidFill>
                <a:latin typeface="Lato" charset="0"/>
                <a:ea typeface="Lato" charset="0"/>
                <a:cs typeface="Lato" charset="0"/>
              </a:rPr>
              <a:t> of all health problems.</a:t>
            </a:r>
          </a:p>
          <a:p>
            <a:endParaRPr lang="en-US" b="1" dirty="0">
              <a:solidFill>
                <a:schemeClr val="tx1">
                  <a:lumMod val="75000"/>
                  <a:lumOff val="25000"/>
                </a:schemeClr>
              </a:solidFill>
              <a:latin typeface="Lato" charset="0"/>
              <a:ea typeface="Lato" charset="0"/>
              <a:cs typeface="Lato" charset="0"/>
            </a:endParaRPr>
          </a:p>
          <a:p>
            <a:r>
              <a:rPr lang="en-US" b="1" dirty="0">
                <a:solidFill>
                  <a:schemeClr val="accent6"/>
                </a:solidFill>
                <a:latin typeface="Lato" charset="0"/>
                <a:ea typeface="Lato" charset="0"/>
                <a:cs typeface="Lato" charset="0"/>
              </a:rPr>
              <a:t>117 million Americans </a:t>
            </a:r>
            <a:r>
              <a:rPr lang="en-US" dirty="0">
                <a:solidFill>
                  <a:schemeClr val="tx1">
                    <a:lumMod val="75000"/>
                    <a:lumOff val="25000"/>
                  </a:schemeClr>
                </a:solidFill>
                <a:latin typeface="Lato" charset="0"/>
                <a:ea typeface="Lato" charset="0"/>
                <a:cs typeface="Lato" charset="0"/>
              </a:rPr>
              <a:t>with chronic health conditions (2012), growing to </a:t>
            </a:r>
            <a:r>
              <a:rPr lang="en-US" b="1" dirty="0">
                <a:solidFill>
                  <a:schemeClr val="accent6"/>
                </a:solidFill>
                <a:latin typeface="Lato" charset="0"/>
                <a:ea typeface="Lato" charset="0"/>
                <a:cs typeface="Lato" charset="0"/>
              </a:rPr>
              <a:t>171 million</a:t>
            </a:r>
            <a:r>
              <a:rPr lang="en-US" dirty="0">
                <a:solidFill>
                  <a:schemeClr val="tx1">
                    <a:lumMod val="75000"/>
                    <a:lumOff val="25000"/>
                  </a:schemeClr>
                </a:solidFill>
                <a:latin typeface="Lato" charset="0"/>
                <a:ea typeface="Lato" charset="0"/>
                <a:cs typeface="Lato" charset="0"/>
              </a:rPr>
              <a:t> (2030).</a:t>
            </a:r>
            <a:r>
              <a:rPr lang="en-US" baseline="30000" dirty="0">
                <a:solidFill>
                  <a:schemeClr val="tx1">
                    <a:lumMod val="75000"/>
                    <a:lumOff val="25000"/>
                  </a:schemeClr>
                </a:solidFill>
                <a:latin typeface="Lato" charset="0"/>
                <a:ea typeface="Lato" charset="0"/>
                <a:cs typeface="Lato" charset="0"/>
              </a:rPr>
              <a:t>1,3</a:t>
            </a:r>
          </a:p>
          <a:p>
            <a:endParaRPr lang="en-US" dirty="0"/>
          </a:p>
          <a:p>
            <a:r>
              <a:rPr lang="en-US" dirty="0"/>
              <a:t>AHRQ mapping of 58 systematic reviews demonstrates </a:t>
            </a:r>
            <a:r>
              <a:rPr lang="en-US" b="1" dirty="0">
                <a:solidFill>
                  <a:schemeClr val="accent6"/>
                </a:solidFill>
              </a:rPr>
              <a:t>“substantial evidence”</a:t>
            </a:r>
            <a:r>
              <a:rPr lang="en-US" dirty="0">
                <a:solidFill>
                  <a:schemeClr val="accent6"/>
                </a:solidFill>
              </a:rPr>
              <a:t> </a:t>
            </a:r>
            <a:r>
              <a:rPr lang="en-US" dirty="0"/>
              <a:t>supporting </a:t>
            </a:r>
            <a:r>
              <a:rPr lang="en-US" b="1" dirty="0">
                <a:solidFill>
                  <a:schemeClr val="accent6"/>
                </a:solidFill>
              </a:rPr>
              <a:t>“remote patient monitoring for chronic conditions”.</a:t>
            </a:r>
            <a:r>
              <a:rPr lang="en-US" dirty="0"/>
              <a:t> “The focus should shift </a:t>
            </a:r>
            <a:r>
              <a:rPr lang="en-US" b="1" dirty="0">
                <a:solidFill>
                  <a:schemeClr val="accent2"/>
                </a:solidFill>
              </a:rPr>
              <a:t>from effectiveness studies to broader implementation</a:t>
            </a:r>
            <a:r>
              <a:rPr lang="en-US" dirty="0">
                <a:solidFill>
                  <a:schemeClr val="accent2"/>
                </a:solidFill>
              </a:rPr>
              <a:t> </a:t>
            </a:r>
            <a:r>
              <a:rPr lang="en-US" dirty="0"/>
              <a:t>efforts…”</a:t>
            </a:r>
            <a:r>
              <a:rPr lang="en-US" baseline="30000" dirty="0"/>
              <a:t>10</a:t>
            </a:r>
            <a:endParaRPr lang="en-US" b="1" baseline="30000" dirty="0"/>
          </a:p>
        </p:txBody>
      </p:sp>
      <p:sp>
        <p:nvSpPr>
          <p:cNvPr id="12" name="Rectangle 11"/>
          <p:cNvSpPr/>
          <p:nvPr/>
        </p:nvSpPr>
        <p:spPr>
          <a:xfrm>
            <a:off x="5426765" y="1209139"/>
            <a:ext cx="6771586" cy="562034"/>
          </a:xfrm>
          <a:prstGeom prst="rect">
            <a:avLst/>
          </a:prstGeom>
          <a:solidFill>
            <a:srgbClr val="F6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426765" y="1281431"/>
            <a:ext cx="6771585" cy="400110"/>
          </a:xfrm>
          <a:prstGeom prst="rect">
            <a:avLst/>
          </a:prstGeom>
          <a:noFill/>
        </p:spPr>
        <p:txBody>
          <a:bodyPr wrap="square" rtlCol="0">
            <a:spAutoFit/>
          </a:bodyPr>
          <a:lstStyle/>
          <a:p>
            <a:pPr algn="ctr"/>
            <a:r>
              <a:rPr lang="en-US" sz="2000" b="1" i="1" dirty="0">
                <a:solidFill>
                  <a:schemeClr val="bg1"/>
                </a:solidFill>
                <a:latin typeface="Lato" charset="0"/>
                <a:ea typeface="Lato" charset="0"/>
                <a:cs typeface="Lato" charset="0"/>
              </a:rPr>
              <a:t>Many chronic conditions are behavior driven.</a:t>
            </a:r>
          </a:p>
        </p:txBody>
      </p:sp>
    </p:spTree>
    <p:extLst>
      <p:ext uri="{BB962C8B-B14F-4D97-AF65-F5344CB8AC3E}">
        <p14:creationId xmlns:p14="http://schemas.microsoft.com/office/powerpoint/2010/main" val="87056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Virtual Consultation and Remote Patient Monitoring</a:t>
            </a:r>
          </a:p>
        </p:txBody>
      </p:sp>
      <p:sp>
        <p:nvSpPr>
          <p:cNvPr id="3" name="Content Placeholder 2"/>
          <p:cNvSpPr>
            <a:spLocks noGrp="1"/>
          </p:cNvSpPr>
          <p:nvPr>
            <p:ph idx="1"/>
          </p:nvPr>
        </p:nvSpPr>
        <p:spPr>
          <a:xfrm>
            <a:off x="387458" y="1331451"/>
            <a:ext cx="5517397" cy="3396521"/>
          </a:xfrm>
        </p:spPr>
        <p:txBody>
          <a:bodyPr/>
          <a:lstStyle/>
          <a:p>
            <a:r>
              <a:rPr lang="en-US" spc="-150" dirty="0">
                <a:solidFill>
                  <a:srgbClr val="F67D00"/>
                </a:solidFill>
                <a:latin typeface="Trade Gothic LT Std Bold Condensed No. 20" charset="0"/>
                <a:ea typeface="Trade Gothic LT Std Bold Condensed No. 20" charset="0"/>
                <a:cs typeface="Trade Gothic LT Std Bold Condensed No. 20" charset="0"/>
              </a:rPr>
              <a:t>Virtual Consultation</a:t>
            </a:r>
          </a:p>
          <a:p>
            <a:pPr marL="285750" indent="-285750">
              <a:lnSpc>
                <a:spcPct val="150000"/>
              </a:lnSpc>
              <a:buFont typeface="Arial" charset="0"/>
              <a:buChar char="•"/>
            </a:pPr>
            <a:r>
              <a:rPr lang="en-US" sz="1800" b="1" dirty="0">
                <a:solidFill>
                  <a:schemeClr val="tx1">
                    <a:lumMod val="75000"/>
                    <a:lumOff val="25000"/>
                  </a:schemeClr>
                </a:solidFill>
              </a:rPr>
              <a:t>Point-of-care</a:t>
            </a:r>
            <a:r>
              <a:rPr lang="en-US" sz="1800" dirty="0">
                <a:solidFill>
                  <a:schemeClr val="tx1">
                    <a:lumMod val="75000"/>
                    <a:lumOff val="25000"/>
                  </a:schemeClr>
                </a:solidFill>
              </a:rPr>
              <a:t> replacement.</a:t>
            </a:r>
          </a:p>
          <a:p>
            <a:pPr marL="285750" indent="-285750">
              <a:lnSpc>
                <a:spcPct val="150000"/>
              </a:lnSpc>
              <a:buFont typeface="Arial" charset="0"/>
              <a:buChar char="•"/>
            </a:pPr>
            <a:r>
              <a:rPr lang="en-US" sz="1800" dirty="0">
                <a:solidFill>
                  <a:schemeClr val="tx1">
                    <a:lumMod val="75000"/>
                    <a:lumOff val="25000"/>
                  </a:schemeClr>
                </a:solidFill>
              </a:rPr>
              <a:t>Bridges “distance” using video technology.</a:t>
            </a:r>
          </a:p>
          <a:p>
            <a:pPr marL="285750" indent="-285750">
              <a:lnSpc>
                <a:spcPct val="150000"/>
              </a:lnSpc>
              <a:buFont typeface="Arial" charset="0"/>
              <a:buChar char="•"/>
            </a:pPr>
            <a:r>
              <a:rPr lang="en-US" sz="1800" dirty="0">
                <a:solidFill>
                  <a:schemeClr val="tx1">
                    <a:lumMod val="75000"/>
                    <a:lumOff val="25000"/>
                  </a:schemeClr>
                </a:solidFill>
              </a:rPr>
              <a:t>Makes </a:t>
            </a:r>
            <a:r>
              <a:rPr lang="en-US" sz="1800" b="1" dirty="0">
                <a:solidFill>
                  <a:schemeClr val="tx1">
                    <a:lumMod val="75000"/>
                    <a:lumOff val="25000"/>
                  </a:schemeClr>
                </a:solidFill>
              </a:rPr>
              <a:t>existing care model </a:t>
            </a:r>
            <a:r>
              <a:rPr lang="en-US" sz="1800" dirty="0">
                <a:solidFill>
                  <a:schemeClr val="tx1">
                    <a:lumMod val="75000"/>
                    <a:lumOff val="25000"/>
                  </a:schemeClr>
                </a:solidFill>
              </a:rPr>
              <a:t>more convenient.</a:t>
            </a:r>
          </a:p>
          <a:p>
            <a:pPr>
              <a:lnSpc>
                <a:spcPct val="150000"/>
              </a:lnSpc>
            </a:pPr>
            <a:endParaRPr lang="en-US" sz="1800" dirty="0"/>
          </a:p>
          <a:p>
            <a:pPr>
              <a:lnSpc>
                <a:spcPct val="150000"/>
              </a:lnSpc>
            </a:pPr>
            <a:endParaRPr lang="en-US" sz="1800" i="1" dirty="0">
              <a:solidFill>
                <a:srgbClr val="686869"/>
              </a:solidFill>
            </a:endParaRPr>
          </a:p>
          <a:p>
            <a:pPr>
              <a:lnSpc>
                <a:spcPct val="150000"/>
              </a:lnSpc>
            </a:pPr>
            <a:endParaRPr lang="en-US" sz="1600" i="1" dirty="0">
              <a:solidFill>
                <a:srgbClr val="686869"/>
              </a:solidFill>
            </a:endParaRPr>
          </a:p>
        </p:txBody>
      </p:sp>
      <p:sp>
        <p:nvSpPr>
          <p:cNvPr id="4" name="Slide Number Placeholder 3"/>
          <p:cNvSpPr>
            <a:spLocks noGrp="1"/>
          </p:cNvSpPr>
          <p:nvPr>
            <p:ph type="sldNum" sz="quarter" idx="4"/>
          </p:nvPr>
        </p:nvSpPr>
        <p:spPr/>
        <p:txBody>
          <a:bodyPr/>
          <a:lstStyle/>
          <a:p>
            <a:fld id="{DB73749F-A17D-554A-9877-386155DB238D}" type="slidenum">
              <a:rPr lang="ms-MY" smtClean="0"/>
              <a:pPr/>
              <a:t>4</a:t>
            </a:fld>
            <a:endParaRPr lang="ms-MY" dirty="0"/>
          </a:p>
        </p:txBody>
      </p:sp>
      <p:sp>
        <p:nvSpPr>
          <p:cNvPr id="5" name="Content Placeholder 4"/>
          <p:cNvSpPr>
            <a:spLocks noGrp="1"/>
          </p:cNvSpPr>
          <p:nvPr>
            <p:ph idx="10"/>
          </p:nvPr>
        </p:nvSpPr>
        <p:spPr>
          <a:xfrm>
            <a:off x="6047360" y="1380337"/>
            <a:ext cx="6068440" cy="4618495"/>
          </a:xfrm>
        </p:spPr>
        <p:txBody>
          <a:bodyPr/>
          <a:lstStyle/>
          <a:p>
            <a:r>
              <a:rPr lang="en-US" spc="-150" dirty="0">
                <a:solidFill>
                  <a:srgbClr val="F67D00"/>
                </a:solidFill>
                <a:latin typeface="Trade Gothic LT Std Bold Condensed No. 20" charset="0"/>
                <a:ea typeface="Trade Gothic LT Std Bold Condensed No. 20" charset="0"/>
                <a:cs typeface="Trade Gothic LT Std Bold Condensed No. 20" charset="0"/>
              </a:rPr>
              <a:t>Remote Patient Monitoring</a:t>
            </a:r>
          </a:p>
          <a:p>
            <a:pPr marL="285750" indent="-285750">
              <a:lnSpc>
                <a:spcPct val="150000"/>
              </a:lnSpc>
              <a:buFont typeface="Arial" charset="0"/>
              <a:buChar char="•"/>
            </a:pPr>
            <a:r>
              <a:rPr lang="en-US" sz="1800" b="1" dirty="0"/>
              <a:t>Care model evolution</a:t>
            </a:r>
            <a:r>
              <a:rPr lang="en-US" sz="1800" dirty="0"/>
              <a:t> – manages chronic conditions.</a:t>
            </a:r>
          </a:p>
          <a:p>
            <a:pPr marL="285750" indent="-285750">
              <a:lnSpc>
                <a:spcPct val="150000"/>
              </a:lnSpc>
              <a:buFont typeface="Arial" charset="0"/>
              <a:buChar char="•"/>
            </a:pPr>
            <a:r>
              <a:rPr lang="en-US" sz="1800" b="1" dirty="0"/>
              <a:t>Reduces costs </a:t>
            </a:r>
            <a:r>
              <a:rPr lang="en-US" sz="1800" dirty="0"/>
              <a:t>by reducing acute care utilization.</a:t>
            </a:r>
          </a:p>
          <a:p>
            <a:pPr marL="285750" indent="-285750">
              <a:lnSpc>
                <a:spcPct val="150000"/>
              </a:lnSpc>
              <a:buFont typeface="Arial" charset="0"/>
              <a:buChar char="•"/>
            </a:pPr>
            <a:r>
              <a:rPr lang="en-US" sz="1800" dirty="0">
                <a:solidFill>
                  <a:schemeClr val="tx1">
                    <a:lumMod val="75000"/>
                    <a:lumOff val="25000"/>
                  </a:schemeClr>
                </a:solidFill>
              </a:rPr>
              <a:t>Delivers </a:t>
            </a:r>
            <a:r>
              <a:rPr lang="en-US" sz="1800" b="1" dirty="0">
                <a:solidFill>
                  <a:schemeClr val="tx1">
                    <a:lumMod val="75000"/>
                    <a:lumOff val="25000"/>
                  </a:schemeClr>
                </a:solidFill>
              </a:rPr>
              <a:t>behavior change  </a:t>
            </a:r>
            <a:r>
              <a:rPr lang="en-US" sz="1800" dirty="0">
                <a:solidFill>
                  <a:schemeClr val="tx1">
                    <a:lumMod val="75000"/>
                    <a:lumOff val="25000"/>
                  </a:schemeClr>
                </a:solidFill>
              </a:rPr>
              <a:t>– delivers lasting change.</a:t>
            </a:r>
            <a:r>
              <a:rPr lang="en-US" sz="1800" b="1" dirty="0">
                <a:solidFill>
                  <a:schemeClr val="tx1">
                    <a:lumMod val="75000"/>
                    <a:lumOff val="25000"/>
                  </a:schemeClr>
                </a:solidFill>
              </a:rPr>
              <a:t> </a:t>
            </a:r>
          </a:p>
          <a:p>
            <a:pPr marL="285750" indent="-285750">
              <a:lnSpc>
                <a:spcPct val="150000"/>
              </a:lnSpc>
              <a:buFont typeface="Arial" charset="0"/>
              <a:buChar char="•"/>
            </a:pPr>
            <a:r>
              <a:rPr lang="en-US" sz="1800" b="1" dirty="0">
                <a:solidFill>
                  <a:schemeClr val="tx1">
                    <a:lumMod val="75000"/>
                    <a:lumOff val="25000"/>
                  </a:schemeClr>
                </a:solidFill>
              </a:rPr>
              <a:t>Least restrictive </a:t>
            </a:r>
            <a:r>
              <a:rPr lang="en-US" sz="1800" dirty="0">
                <a:solidFill>
                  <a:schemeClr val="tx1">
                    <a:lumMod val="75000"/>
                    <a:lumOff val="25000"/>
                  </a:schemeClr>
                </a:solidFill>
              </a:rPr>
              <a:t>setting </a:t>
            </a:r>
            <a:r>
              <a:rPr lang="mr-IN" sz="1800" dirty="0">
                <a:solidFill>
                  <a:schemeClr val="tx1">
                    <a:lumMod val="75000"/>
                    <a:lumOff val="25000"/>
                  </a:schemeClr>
                </a:solidFill>
              </a:rPr>
              <a:t>–</a:t>
            </a:r>
            <a:r>
              <a:rPr lang="en-US" sz="1800" dirty="0">
                <a:solidFill>
                  <a:schemeClr val="tx1">
                    <a:lumMod val="75000"/>
                    <a:lumOff val="25000"/>
                  </a:schemeClr>
                </a:solidFill>
              </a:rPr>
              <a:t> the home.</a:t>
            </a:r>
          </a:p>
          <a:p>
            <a:pPr marL="285750" indent="-285750">
              <a:lnSpc>
                <a:spcPct val="150000"/>
              </a:lnSpc>
              <a:buFont typeface="Arial" charset="0"/>
              <a:buChar char="•"/>
            </a:pPr>
            <a:r>
              <a:rPr lang="en-US" sz="1800" dirty="0"/>
              <a:t>Helps providers anticipate and address issues </a:t>
            </a:r>
            <a:r>
              <a:rPr lang="en-US" sz="1800" b="1" dirty="0"/>
              <a:t>before they become an emergency.</a:t>
            </a:r>
            <a:endParaRPr lang="en-US" sz="1800" dirty="0"/>
          </a:p>
          <a:p>
            <a:pPr marL="285750" indent="-285750">
              <a:lnSpc>
                <a:spcPct val="150000"/>
              </a:lnSpc>
              <a:buFont typeface="Arial" charset="0"/>
              <a:buChar char="•"/>
            </a:pPr>
            <a:endParaRPr lang="en-US" sz="1800" i="1" dirty="0">
              <a:solidFill>
                <a:schemeClr val="tx1">
                  <a:lumMod val="75000"/>
                  <a:lumOff val="25000"/>
                </a:schemeClr>
              </a:solidFill>
            </a:endParaRPr>
          </a:p>
        </p:txBody>
      </p:sp>
      <p:sp>
        <p:nvSpPr>
          <p:cNvPr id="6" name="Content Placeholder 2"/>
          <p:cNvSpPr txBox="1">
            <a:spLocks/>
          </p:cNvSpPr>
          <p:nvPr/>
        </p:nvSpPr>
        <p:spPr>
          <a:xfrm>
            <a:off x="387457" y="4525505"/>
            <a:ext cx="11406752" cy="127086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800" b="0" i="0" kern="1200" baseline="0">
                <a:solidFill>
                  <a:schemeClr val="tx1">
                    <a:lumMod val="65000"/>
                    <a:lumOff val="35000"/>
                  </a:schemeClr>
                </a:solidFill>
                <a:latin typeface="Lato" charset="0"/>
                <a:ea typeface="Lato" charset="0"/>
                <a:cs typeface="Lato" charset="0"/>
              </a:defRPr>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sz="2400" b="0" i="0" kern="1200">
                <a:solidFill>
                  <a:schemeClr val="tx1">
                    <a:lumMod val="65000"/>
                    <a:lumOff val="35000"/>
                  </a:schemeClr>
                </a:solidFill>
                <a:latin typeface="Lato" charset="0"/>
                <a:ea typeface="Lato" charset="0"/>
                <a:cs typeface="Lato"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lumMod val="65000"/>
                    <a:lumOff val="35000"/>
                  </a:schemeClr>
                </a:solidFill>
                <a:latin typeface="Lato" charset="0"/>
                <a:ea typeface="Lato" charset="0"/>
                <a:cs typeface="Lato"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lumMod val="65000"/>
                    <a:lumOff val="35000"/>
                  </a:schemeClr>
                </a:solidFill>
                <a:latin typeface="Lato" charset="0"/>
                <a:ea typeface="Lato" charset="0"/>
                <a:cs typeface="Lato"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lumMod val="65000"/>
                    <a:lumOff val="35000"/>
                  </a:schemeClr>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600" i="1" dirty="0">
              <a:solidFill>
                <a:srgbClr val="005A83"/>
              </a:solidFill>
            </a:endParaRPr>
          </a:p>
        </p:txBody>
      </p:sp>
      <p:pic>
        <p:nvPicPr>
          <p:cNvPr id="7" name="Picture 6"/>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38519" y="3813684"/>
            <a:ext cx="5021755" cy="1929191"/>
          </a:xfrm>
          <a:prstGeom prst="rect">
            <a:avLst/>
          </a:prstGeom>
        </p:spPr>
      </p:pic>
    </p:spTree>
    <p:extLst>
      <p:ext uri="{BB962C8B-B14F-4D97-AF65-F5344CB8AC3E}">
        <p14:creationId xmlns:p14="http://schemas.microsoft.com/office/powerpoint/2010/main" val="93275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Remote Patient Monitoring – 90 Day Program</a:t>
            </a:r>
          </a:p>
        </p:txBody>
      </p:sp>
      <p:sp>
        <p:nvSpPr>
          <p:cNvPr id="4" name="Slide Number Placeholder 3"/>
          <p:cNvSpPr>
            <a:spLocks noGrp="1"/>
          </p:cNvSpPr>
          <p:nvPr>
            <p:ph type="sldNum" sz="quarter" idx="4"/>
          </p:nvPr>
        </p:nvSpPr>
        <p:spPr/>
        <p:txBody>
          <a:bodyPr/>
          <a:lstStyle/>
          <a:p>
            <a:fld id="{DB73749F-A17D-554A-9877-386155DB238D}" type="slidenum">
              <a:rPr lang="ms-MY" smtClean="0"/>
              <a:pPr/>
              <a:t>5</a:t>
            </a:fld>
            <a:endParaRPr lang="ms-MY" dirty="0"/>
          </a:p>
        </p:txBody>
      </p:sp>
      <p:grpSp>
        <p:nvGrpSpPr>
          <p:cNvPr id="8" name="Group 29"/>
          <p:cNvGrpSpPr>
            <a:grpSpLocks/>
          </p:cNvGrpSpPr>
          <p:nvPr/>
        </p:nvGrpSpPr>
        <p:grpSpPr bwMode="auto">
          <a:xfrm>
            <a:off x="1455669" y="1239671"/>
            <a:ext cx="2486025" cy="2486025"/>
            <a:chOff x="597555" y="1067178"/>
            <a:chExt cx="2486406" cy="2486406"/>
          </a:xfrm>
        </p:grpSpPr>
        <p:grpSp>
          <p:nvGrpSpPr>
            <p:cNvPr id="9" name="Group 15"/>
            <p:cNvGrpSpPr>
              <a:grpSpLocks noChangeAspect="1"/>
            </p:cNvGrpSpPr>
            <p:nvPr/>
          </p:nvGrpSpPr>
          <p:grpSpPr bwMode="auto">
            <a:xfrm>
              <a:off x="597555" y="1067178"/>
              <a:ext cx="2486406" cy="2486406"/>
              <a:chOff x="202375" y="1794637"/>
              <a:chExt cx="2412238" cy="2412238"/>
            </a:xfrm>
          </p:grpSpPr>
          <p:sp>
            <p:nvSpPr>
              <p:cNvPr id="11" name="Donut 10"/>
              <p:cNvSpPr/>
              <p:nvPr/>
            </p:nvSpPr>
            <p:spPr>
              <a:xfrm>
                <a:off x="202375" y="1794637"/>
                <a:ext cx="2412238" cy="2412238"/>
              </a:xfrm>
              <a:prstGeom prst="donut">
                <a:avLst>
                  <a:gd name="adj" fmla="val 7200"/>
                </a:avLst>
              </a:prstGeom>
              <a:solidFill>
                <a:srgbClr val="005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Block Arc 11"/>
              <p:cNvSpPr>
                <a:spLocks noChangeAspect="1"/>
              </p:cNvSpPr>
              <p:nvPr/>
            </p:nvSpPr>
            <p:spPr>
              <a:xfrm>
                <a:off x="274772" y="1860873"/>
                <a:ext cx="2276684" cy="2275144"/>
              </a:xfrm>
              <a:prstGeom prst="blockArc">
                <a:avLst>
                  <a:gd name="adj1" fmla="val 11434024"/>
                  <a:gd name="adj2" fmla="val 16769885"/>
                  <a:gd name="adj3" fmla="val 10553"/>
                </a:avLst>
              </a:prstGeom>
              <a:solidFill>
                <a:srgbClr val="005A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3" name="Block Arc 12"/>
              <p:cNvSpPr>
                <a:spLocks noChangeAspect="1"/>
              </p:cNvSpPr>
              <p:nvPr/>
            </p:nvSpPr>
            <p:spPr>
              <a:xfrm>
                <a:off x="280934" y="1867034"/>
                <a:ext cx="2276684" cy="2275144"/>
              </a:xfrm>
              <a:prstGeom prst="blockArc">
                <a:avLst>
                  <a:gd name="adj1" fmla="val 5967506"/>
                  <a:gd name="adj2" fmla="val 9641741"/>
                  <a:gd name="adj3" fmla="val 10925"/>
                </a:avLst>
              </a:prstGeom>
              <a:solidFill>
                <a:srgbClr val="005A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0" name="TextBox 26"/>
            <p:cNvSpPr txBox="1">
              <a:spLocks noChangeArrowheads="1"/>
            </p:cNvSpPr>
            <p:nvPr/>
          </p:nvSpPr>
          <p:spPr bwMode="auto">
            <a:xfrm>
              <a:off x="687417" y="1740995"/>
              <a:ext cx="2331446" cy="11389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SzPct val="125000"/>
                <a:buFont typeface="Arial" pitchFamily="34" charset="0"/>
                <a:buChar char="•"/>
                <a:defRPr>
                  <a:solidFill>
                    <a:schemeClr val="accent1"/>
                  </a:solidFill>
                  <a:latin typeface="Arial" pitchFamily="34" charset="0"/>
                  <a:ea typeface="ＭＳ Ｐゴシック" pitchFamily="34" charset="-128"/>
                </a:defRPr>
              </a:lvl1pPr>
              <a:lvl2pPr marL="742950" indent="-285750" eaLnBrk="0" hangingPunct="0">
                <a:spcBef>
                  <a:spcPts val="600"/>
                </a:spcBef>
                <a:buSzPct val="125000"/>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3pPr>
              <a:lvl4pPr marL="16002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9pPr>
            </a:lstStyle>
            <a:p>
              <a:pPr algn="ctr" eaLnBrk="1" hangingPunct="1">
                <a:spcBef>
                  <a:spcPct val="0"/>
                </a:spcBef>
                <a:buSzTx/>
                <a:buFontTx/>
                <a:buNone/>
              </a:pPr>
              <a:r>
                <a:rPr lang="en-US" altLang="en-US" b="1" dirty="0">
                  <a:solidFill>
                    <a:srgbClr val="005A83"/>
                  </a:solidFill>
                  <a:latin typeface="Lato" charset="0"/>
                  <a:ea typeface="Lato" charset="0"/>
                  <a:cs typeface="Lato" charset="0"/>
                </a:rPr>
                <a:t>Acute</a:t>
              </a:r>
              <a:br>
                <a:rPr lang="en-US" altLang="en-US" b="1" dirty="0">
                  <a:solidFill>
                    <a:srgbClr val="005A83"/>
                  </a:solidFill>
                  <a:latin typeface="Lato" charset="0"/>
                  <a:ea typeface="Lato" charset="0"/>
                  <a:cs typeface="Lato" charset="0"/>
                </a:rPr>
              </a:br>
              <a:r>
                <a:rPr lang="en-US" altLang="en-US" b="1" dirty="0">
                  <a:solidFill>
                    <a:srgbClr val="005A83"/>
                  </a:solidFill>
                  <a:latin typeface="Lato" charset="0"/>
                  <a:ea typeface="Lato" charset="0"/>
                  <a:cs typeface="Lato" charset="0"/>
                </a:rPr>
                <a:t>Physiological</a:t>
              </a:r>
              <a:br>
                <a:rPr lang="en-US" altLang="en-US" b="1" dirty="0">
                  <a:solidFill>
                    <a:srgbClr val="005A83"/>
                  </a:solidFill>
                  <a:latin typeface="Lato" charset="0"/>
                  <a:ea typeface="Lato" charset="0"/>
                  <a:cs typeface="Lato" charset="0"/>
                </a:rPr>
              </a:br>
              <a:r>
                <a:rPr lang="en-US" altLang="en-US" b="1" dirty="0">
                  <a:solidFill>
                    <a:srgbClr val="005A83"/>
                  </a:solidFill>
                  <a:latin typeface="Lato" charset="0"/>
                  <a:ea typeface="Lato" charset="0"/>
                  <a:cs typeface="Lato" charset="0"/>
                </a:rPr>
                <a:t>Monitoring</a:t>
              </a:r>
            </a:p>
            <a:p>
              <a:pPr algn="ctr" eaLnBrk="1" hangingPunct="1">
                <a:spcBef>
                  <a:spcPct val="0"/>
                </a:spcBef>
                <a:buSzTx/>
                <a:buFontTx/>
                <a:buNone/>
              </a:pPr>
              <a:r>
                <a:rPr lang="en-US" altLang="en-US" sz="1400" b="1" i="1" dirty="0">
                  <a:solidFill>
                    <a:srgbClr val="005A83"/>
                  </a:solidFill>
                  <a:latin typeface="Lato" charset="0"/>
                  <a:ea typeface="Lato" charset="0"/>
                  <a:cs typeface="Lato" charset="0"/>
                </a:rPr>
                <a:t>Phase 1</a:t>
              </a:r>
            </a:p>
          </p:txBody>
        </p:sp>
      </p:grpSp>
      <p:grpSp>
        <p:nvGrpSpPr>
          <p:cNvPr id="14" name="Group 32"/>
          <p:cNvGrpSpPr>
            <a:grpSpLocks/>
          </p:cNvGrpSpPr>
          <p:nvPr/>
        </p:nvGrpSpPr>
        <p:grpSpPr bwMode="auto">
          <a:xfrm>
            <a:off x="3762868" y="1241414"/>
            <a:ext cx="2487613" cy="2487613"/>
            <a:chOff x="2448243" y="1089209"/>
            <a:chExt cx="2487228" cy="2487228"/>
          </a:xfrm>
        </p:grpSpPr>
        <p:grpSp>
          <p:nvGrpSpPr>
            <p:cNvPr id="15" name="Group 11"/>
            <p:cNvGrpSpPr>
              <a:grpSpLocks/>
            </p:cNvGrpSpPr>
            <p:nvPr/>
          </p:nvGrpSpPr>
          <p:grpSpPr bwMode="auto">
            <a:xfrm rot="-4500000">
              <a:off x="2448243" y="1089209"/>
              <a:ext cx="2487228" cy="2487228"/>
              <a:chOff x="202375" y="1794637"/>
              <a:chExt cx="2412238" cy="2412238"/>
            </a:xfrm>
          </p:grpSpPr>
          <p:sp>
            <p:nvSpPr>
              <p:cNvPr id="17" name="Donut 16"/>
              <p:cNvSpPr/>
              <p:nvPr/>
            </p:nvSpPr>
            <p:spPr>
              <a:xfrm>
                <a:off x="202375" y="1794637"/>
                <a:ext cx="2412238" cy="2412238"/>
              </a:xfrm>
              <a:prstGeom prst="donut">
                <a:avLst>
                  <a:gd name="adj" fmla="val 7200"/>
                </a:avLst>
              </a:prstGeom>
              <a:solidFill>
                <a:srgbClr val="F2A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8" name="Block Arc 17"/>
              <p:cNvSpPr>
                <a:spLocks noChangeAspect="1"/>
              </p:cNvSpPr>
              <p:nvPr/>
            </p:nvSpPr>
            <p:spPr>
              <a:xfrm>
                <a:off x="272803" y="1855453"/>
                <a:ext cx="2275231" cy="2275231"/>
              </a:xfrm>
              <a:prstGeom prst="blockArc">
                <a:avLst>
                  <a:gd name="adj1" fmla="val 11434024"/>
                  <a:gd name="adj2" fmla="val 16769885"/>
                  <a:gd name="adj3" fmla="val 10553"/>
                </a:avLst>
              </a:prstGeom>
              <a:solidFill>
                <a:srgbClr val="F2AC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9" name="Block Arc 18"/>
              <p:cNvSpPr>
                <a:spLocks noChangeAspect="1"/>
              </p:cNvSpPr>
              <p:nvPr/>
            </p:nvSpPr>
            <p:spPr>
              <a:xfrm>
                <a:off x="294392" y="1852650"/>
                <a:ext cx="2276770" cy="2275231"/>
              </a:xfrm>
              <a:prstGeom prst="blockArc">
                <a:avLst>
                  <a:gd name="adj1" fmla="val 5967506"/>
                  <a:gd name="adj2" fmla="val 9641741"/>
                  <a:gd name="adj3" fmla="val 10925"/>
                </a:avLst>
              </a:prstGeom>
              <a:solidFill>
                <a:srgbClr val="F2AC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6" name="TextBox 28"/>
            <p:cNvSpPr txBox="1">
              <a:spLocks noChangeArrowheads="1"/>
            </p:cNvSpPr>
            <p:nvPr/>
          </p:nvSpPr>
          <p:spPr bwMode="auto">
            <a:xfrm>
              <a:off x="2561962" y="2040436"/>
              <a:ext cx="224026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SzPct val="125000"/>
                <a:buFont typeface="Arial" pitchFamily="34" charset="0"/>
                <a:buChar char="•"/>
                <a:defRPr>
                  <a:solidFill>
                    <a:schemeClr val="accent1"/>
                  </a:solidFill>
                  <a:latin typeface="Arial" pitchFamily="34" charset="0"/>
                  <a:ea typeface="ＭＳ Ｐゴシック" pitchFamily="34" charset="-128"/>
                </a:defRPr>
              </a:lvl1pPr>
              <a:lvl2pPr marL="742950" indent="-285750" eaLnBrk="0" hangingPunct="0">
                <a:spcBef>
                  <a:spcPts val="600"/>
                </a:spcBef>
                <a:buSzPct val="125000"/>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3pPr>
              <a:lvl4pPr marL="16002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9pPr>
            </a:lstStyle>
            <a:p>
              <a:pPr algn="ctr" eaLnBrk="1" hangingPunct="1">
                <a:spcBef>
                  <a:spcPct val="0"/>
                </a:spcBef>
                <a:buSzTx/>
                <a:buFontTx/>
                <a:buNone/>
              </a:pPr>
              <a:r>
                <a:rPr lang="en-US" altLang="en-US" b="1" dirty="0">
                  <a:solidFill>
                    <a:srgbClr val="F2AC00"/>
                  </a:solidFill>
                  <a:latin typeface="Lato" charset="0"/>
                  <a:ea typeface="Lato" charset="0"/>
                  <a:cs typeface="Lato" charset="0"/>
                </a:rPr>
                <a:t>Adherence</a:t>
              </a:r>
            </a:p>
            <a:p>
              <a:pPr algn="ctr" eaLnBrk="1" hangingPunct="1">
                <a:spcBef>
                  <a:spcPct val="0"/>
                </a:spcBef>
                <a:buSzTx/>
                <a:buFontTx/>
                <a:buNone/>
              </a:pPr>
              <a:r>
                <a:rPr lang="en-US" altLang="en-US" sz="1400" b="1" i="1" dirty="0">
                  <a:solidFill>
                    <a:srgbClr val="F2AC00"/>
                  </a:solidFill>
                  <a:latin typeface="Lato" charset="0"/>
                  <a:ea typeface="Lato" charset="0"/>
                  <a:cs typeface="Lato" charset="0"/>
                </a:rPr>
                <a:t>Phase 2</a:t>
              </a:r>
            </a:p>
          </p:txBody>
        </p:sp>
      </p:grpSp>
      <p:grpSp>
        <p:nvGrpSpPr>
          <p:cNvPr id="20" name="Group 33"/>
          <p:cNvGrpSpPr>
            <a:grpSpLocks/>
          </p:cNvGrpSpPr>
          <p:nvPr/>
        </p:nvGrpSpPr>
        <p:grpSpPr bwMode="auto">
          <a:xfrm>
            <a:off x="6064827" y="1230878"/>
            <a:ext cx="2486025" cy="2486025"/>
            <a:chOff x="4516308" y="1067178"/>
            <a:chExt cx="2486406" cy="2486406"/>
          </a:xfrm>
        </p:grpSpPr>
        <p:grpSp>
          <p:nvGrpSpPr>
            <p:cNvPr id="21" name="Group 19"/>
            <p:cNvGrpSpPr>
              <a:grpSpLocks noChangeAspect="1"/>
            </p:cNvGrpSpPr>
            <p:nvPr/>
          </p:nvGrpSpPr>
          <p:grpSpPr bwMode="auto">
            <a:xfrm rot="5400000">
              <a:off x="4516308" y="1067178"/>
              <a:ext cx="2486406" cy="2486406"/>
              <a:chOff x="202375" y="1794637"/>
              <a:chExt cx="2412238" cy="2412238"/>
            </a:xfrm>
          </p:grpSpPr>
          <p:sp>
            <p:nvSpPr>
              <p:cNvPr id="23" name="Donut 22"/>
              <p:cNvSpPr/>
              <p:nvPr/>
            </p:nvSpPr>
            <p:spPr>
              <a:xfrm>
                <a:off x="202375" y="1794637"/>
                <a:ext cx="2412238" cy="2412238"/>
              </a:xfrm>
              <a:prstGeom prst="donut">
                <a:avLst>
                  <a:gd name="adj" fmla="val 7200"/>
                </a:avLst>
              </a:prstGeom>
              <a:solidFill>
                <a:srgbClr val="F67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4" name="Block Arc 23"/>
              <p:cNvSpPr>
                <a:spLocks noChangeAspect="1"/>
              </p:cNvSpPr>
              <p:nvPr/>
            </p:nvSpPr>
            <p:spPr>
              <a:xfrm>
                <a:off x="274772" y="1880898"/>
                <a:ext cx="2276684" cy="2275144"/>
              </a:xfrm>
              <a:prstGeom prst="blockArc">
                <a:avLst>
                  <a:gd name="adj1" fmla="val 11434024"/>
                  <a:gd name="adj2" fmla="val 16769885"/>
                  <a:gd name="adj3" fmla="val 10553"/>
                </a:avLst>
              </a:prstGeom>
              <a:solidFill>
                <a:srgbClr val="F67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5" name="Block Arc 24"/>
              <p:cNvSpPr>
                <a:spLocks noChangeAspect="1"/>
              </p:cNvSpPr>
              <p:nvPr/>
            </p:nvSpPr>
            <p:spPr>
              <a:xfrm>
                <a:off x="280934" y="1887060"/>
                <a:ext cx="2276684" cy="2275144"/>
              </a:xfrm>
              <a:prstGeom prst="blockArc">
                <a:avLst>
                  <a:gd name="adj1" fmla="val 5967506"/>
                  <a:gd name="adj2" fmla="val 9641741"/>
                  <a:gd name="adj3" fmla="val 10925"/>
                </a:avLst>
              </a:prstGeom>
              <a:solidFill>
                <a:srgbClr val="F67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22" name="TextBox 31"/>
            <p:cNvSpPr txBox="1">
              <a:spLocks noChangeArrowheads="1"/>
            </p:cNvSpPr>
            <p:nvPr/>
          </p:nvSpPr>
          <p:spPr bwMode="auto">
            <a:xfrm>
              <a:off x="4650242" y="1879494"/>
              <a:ext cx="2263559"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SzPct val="125000"/>
                <a:buFont typeface="Arial" pitchFamily="34" charset="0"/>
                <a:buChar char="•"/>
                <a:defRPr>
                  <a:solidFill>
                    <a:schemeClr val="accent1"/>
                  </a:solidFill>
                  <a:latin typeface="Arial" pitchFamily="34" charset="0"/>
                  <a:ea typeface="ＭＳ Ｐゴシック" pitchFamily="34" charset="-128"/>
                </a:defRPr>
              </a:lvl1pPr>
              <a:lvl2pPr marL="742950" indent="-285750" eaLnBrk="0" hangingPunct="0">
                <a:spcBef>
                  <a:spcPts val="600"/>
                </a:spcBef>
                <a:buSzPct val="125000"/>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3pPr>
              <a:lvl4pPr marL="16002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9pPr>
            </a:lstStyle>
            <a:p>
              <a:pPr algn="ctr" eaLnBrk="1" hangingPunct="1">
                <a:spcBef>
                  <a:spcPct val="0"/>
                </a:spcBef>
                <a:buSzTx/>
                <a:buFontTx/>
                <a:buNone/>
              </a:pPr>
              <a:r>
                <a:rPr lang="en-US" altLang="en-US" b="1" dirty="0">
                  <a:solidFill>
                    <a:srgbClr val="F67D00"/>
                  </a:solidFill>
                  <a:latin typeface="Lato" charset="0"/>
                  <a:ea typeface="Lato" charset="0"/>
                  <a:cs typeface="Lato" charset="0"/>
                </a:rPr>
                <a:t>Behavior</a:t>
              </a:r>
              <a:br>
                <a:rPr lang="en-US" altLang="en-US" b="1" dirty="0">
                  <a:solidFill>
                    <a:srgbClr val="F67D00"/>
                  </a:solidFill>
                  <a:latin typeface="Lato" charset="0"/>
                  <a:ea typeface="Lato" charset="0"/>
                  <a:cs typeface="Lato" charset="0"/>
                </a:rPr>
              </a:br>
              <a:r>
                <a:rPr lang="en-US" altLang="en-US" b="1" dirty="0">
                  <a:solidFill>
                    <a:srgbClr val="F67D00"/>
                  </a:solidFill>
                  <a:latin typeface="Lato" charset="0"/>
                  <a:ea typeface="Lato" charset="0"/>
                  <a:cs typeface="Lato" charset="0"/>
                </a:rPr>
                <a:t>Change</a:t>
              </a:r>
            </a:p>
            <a:p>
              <a:pPr algn="ctr" eaLnBrk="1" hangingPunct="1">
                <a:spcBef>
                  <a:spcPct val="0"/>
                </a:spcBef>
                <a:buSzTx/>
                <a:buFontTx/>
                <a:buNone/>
              </a:pPr>
              <a:r>
                <a:rPr lang="en-US" altLang="en-US" sz="1400" b="1" i="1" dirty="0">
                  <a:solidFill>
                    <a:srgbClr val="F67D00"/>
                  </a:solidFill>
                  <a:latin typeface="Lato" charset="0"/>
                  <a:ea typeface="Lato" charset="0"/>
                  <a:cs typeface="Lato" charset="0"/>
                </a:rPr>
                <a:t>Phase 3</a:t>
              </a:r>
            </a:p>
          </p:txBody>
        </p:sp>
      </p:grpSp>
      <p:grpSp>
        <p:nvGrpSpPr>
          <p:cNvPr id="26" name="Group 35"/>
          <p:cNvGrpSpPr>
            <a:grpSpLocks/>
          </p:cNvGrpSpPr>
          <p:nvPr/>
        </p:nvGrpSpPr>
        <p:grpSpPr bwMode="auto">
          <a:xfrm>
            <a:off x="8444113" y="1230877"/>
            <a:ext cx="2486025" cy="2486025"/>
            <a:chOff x="6583550" y="1103662"/>
            <a:chExt cx="2486406" cy="2486406"/>
          </a:xfrm>
        </p:grpSpPr>
        <p:grpSp>
          <p:nvGrpSpPr>
            <p:cNvPr id="27" name="Group 23"/>
            <p:cNvGrpSpPr>
              <a:grpSpLocks noChangeAspect="1"/>
            </p:cNvGrpSpPr>
            <p:nvPr/>
          </p:nvGrpSpPr>
          <p:grpSpPr bwMode="auto">
            <a:xfrm rot="-9000000">
              <a:off x="6583550" y="1103662"/>
              <a:ext cx="2486406" cy="2486406"/>
              <a:chOff x="202375" y="1794637"/>
              <a:chExt cx="2412238" cy="2412238"/>
            </a:xfrm>
          </p:grpSpPr>
          <p:sp>
            <p:nvSpPr>
              <p:cNvPr id="29" name="Donut 28"/>
              <p:cNvSpPr/>
              <p:nvPr/>
            </p:nvSpPr>
            <p:spPr>
              <a:xfrm>
                <a:off x="202375" y="1794637"/>
                <a:ext cx="2412238" cy="2412238"/>
              </a:xfrm>
              <a:prstGeom prst="donut">
                <a:avLst>
                  <a:gd name="adj" fmla="val 7200"/>
                </a:avLst>
              </a:prstGeom>
              <a:solidFill>
                <a:srgbClr val="A2A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0" name="Block Arc 29"/>
              <p:cNvSpPr>
                <a:spLocks noChangeAspect="1"/>
              </p:cNvSpPr>
              <p:nvPr/>
            </p:nvSpPr>
            <p:spPr>
              <a:xfrm>
                <a:off x="295073" y="1881702"/>
                <a:ext cx="2276684" cy="2275144"/>
              </a:xfrm>
              <a:prstGeom prst="blockArc">
                <a:avLst>
                  <a:gd name="adj1" fmla="val 11434024"/>
                  <a:gd name="adj2" fmla="val 16769885"/>
                  <a:gd name="adj3" fmla="val 10553"/>
                </a:avLst>
              </a:prstGeom>
              <a:solidFill>
                <a:srgbClr val="A2A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1" name="Block Arc 30"/>
              <p:cNvSpPr>
                <a:spLocks noChangeAspect="1"/>
              </p:cNvSpPr>
              <p:nvPr/>
            </p:nvSpPr>
            <p:spPr>
              <a:xfrm>
                <a:off x="300258" y="1887601"/>
                <a:ext cx="2276684" cy="2275144"/>
              </a:xfrm>
              <a:prstGeom prst="blockArc">
                <a:avLst>
                  <a:gd name="adj1" fmla="val 5967506"/>
                  <a:gd name="adj2" fmla="val 9641741"/>
                  <a:gd name="adj3" fmla="val 10925"/>
                </a:avLst>
              </a:prstGeom>
              <a:solidFill>
                <a:srgbClr val="A2A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28" name="TextBox 27"/>
            <p:cNvSpPr txBox="1">
              <a:spLocks noChangeArrowheads="1"/>
            </p:cNvSpPr>
            <p:nvPr/>
          </p:nvSpPr>
          <p:spPr bwMode="auto">
            <a:xfrm>
              <a:off x="6649351" y="1757384"/>
              <a:ext cx="2260962" cy="861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SzPct val="125000"/>
                <a:buFont typeface="Arial" pitchFamily="34" charset="0"/>
                <a:buChar char="•"/>
                <a:defRPr>
                  <a:solidFill>
                    <a:schemeClr val="accent1"/>
                  </a:solidFill>
                  <a:latin typeface="Arial" pitchFamily="34" charset="0"/>
                  <a:ea typeface="ＭＳ Ｐゴシック" pitchFamily="34" charset="-128"/>
                </a:defRPr>
              </a:lvl1pPr>
              <a:lvl2pPr marL="742950" indent="-285750" eaLnBrk="0" hangingPunct="0">
                <a:spcBef>
                  <a:spcPts val="600"/>
                </a:spcBef>
                <a:buSzPct val="125000"/>
                <a:buFont typeface="Arial" pitchFamily="34" charset="0"/>
                <a:buChar char="•"/>
                <a:defRPr>
                  <a:solidFill>
                    <a:schemeClr val="tx1"/>
                  </a:solidFill>
                  <a:latin typeface="Arial" pitchFamily="34" charset="0"/>
                  <a:ea typeface="ＭＳ Ｐゴシック" pitchFamily="34" charset="-128"/>
                </a:defRPr>
              </a:lvl2pPr>
              <a:lvl3pPr marL="11430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3pPr>
              <a:lvl4pPr marL="16002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4pPr>
              <a:lvl5pPr marL="2057400" indent="-228600" eaLnBrk="0" hangingPunct="0">
                <a:spcBef>
                  <a:spcPts val="600"/>
                </a:spcBef>
                <a:buSzPct val="125000"/>
                <a:buFont typeface="Arial" pitchFamily="34" charset="0"/>
                <a:buChar char="•"/>
                <a:defRPr sz="1400">
                  <a:solidFill>
                    <a:schemeClr val="tx1"/>
                  </a:solidFill>
                  <a:latin typeface="Arial" pitchFamily="34" charset="0"/>
                  <a:ea typeface="ＭＳ Ｐゴシック" pitchFamily="34" charset="-128"/>
                </a:defRPr>
              </a:lvl5pPr>
              <a:lvl6pPr marL="25146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6pPr>
              <a:lvl7pPr marL="29718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7pPr>
              <a:lvl8pPr marL="34290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8pPr>
              <a:lvl9pPr marL="3886200" indent="-228600" eaLnBrk="0" fontAlgn="base" hangingPunct="0">
                <a:spcBef>
                  <a:spcPts val="600"/>
                </a:spcBef>
                <a:spcAft>
                  <a:spcPct val="0"/>
                </a:spcAft>
                <a:buSzPct val="125000"/>
                <a:buFont typeface="Arial" pitchFamily="34" charset="0"/>
                <a:buChar char="•"/>
                <a:defRPr sz="1400">
                  <a:solidFill>
                    <a:schemeClr val="tx1"/>
                  </a:solidFill>
                  <a:latin typeface="Arial" pitchFamily="34" charset="0"/>
                  <a:ea typeface="ＭＳ Ｐゴシック" pitchFamily="34" charset="-128"/>
                </a:defRPr>
              </a:lvl9pPr>
            </a:lstStyle>
            <a:p>
              <a:pPr algn="ctr" eaLnBrk="1" hangingPunct="1">
                <a:spcBef>
                  <a:spcPct val="0"/>
                </a:spcBef>
                <a:buSzTx/>
                <a:buFontTx/>
                <a:buNone/>
              </a:pPr>
              <a:r>
                <a:rPr lang="en-US" altLang="en-US" b="1" dirty="0">
                  <a:solidFill>
                    <a:srgbClr val="A2AF00"/>
                  </a:solidFill>
                  <a:latin typeface="Lato" charset="0"/>
                  <a:ea typeface="Lato" charset="0"/>
                  <a:cs typeface="Lato" charset="0"/>
                </a:rPr>
                <a:t>Transition to</a:t>
              </a:r>
              <a:br>
                <a:rPr lang="en-US" altLang="en-US" b="1" dirty="0">
                  <a:solidFill>
                    <a:srgbClr val="A2AF00"/>
                  </a:solidFill>
                  <a:latin typeface="Lato" charset="0"/>
                  <a:ea typeface="Lato" charset="0"/>
                  <a:cs typeface="Lato" charset="0"/>
                </a:rPr>
              </a:br>
              <a:r>
                <a:rPr lang="en-US" altLang="en-US" b="1" dirty="0">
                  <a:solidFill>
                    <a:srgbClr val="A2AF00"/>
                  </a:solidFill>
                  <a:latin typeface="Lato" charset="0"/>
                  <a:ea typeface="Lato" charset="0"/>
                  <a:cs typeface="Lato" charset="0"/>
                </a:rPr>
                <a:t>Self-Management</a:t>
              </a:r>
            </a:p>
            <a:p>
              <a:pPr algn="ctr" eaLnBrk="1" hangingPunct="1">
                <a:spcBef>
                  <a:spcPct val="0"/>
                </a:spcBef>
                <a:buSzTx/>
                <a:buFontTx/>
                <a:buNone/>
              </a:pPr>
              <a:r>
                <a:rPr lang="en-US" altLang="en-US" sz="1400" b="1" i="1" dirty="0">
                  <a:solidFill>
                    <a:srgbClr val="A2AF00"/>
                  </a:solidFill>
                  <a:latin typeface="Lato" charset="0"/>
                  <a:ea typeface="Lato" charset="0"/>
                  <a:cs typeface="Lato" charset="0"/>
                </a:rPr>
                <a:t>Phase 4</a:t>
              </a:r>
            </a:p>
          </p:txBody>
        </p:sp>
      </p:grpSp>
      <p:graphicFrame>
        <p:nvGraphicFramePr>
          <p:cNvPr id="32" name="Table 31"/>
          <p:cNvGraphicFramePr>
            <a:graphicFrameLocks noGrp="1"/>
          </p:cNvGraphicFramePr>
          <p:nvPr>
            <p:extLst>
              <p:ext uri="{D42A27DB-BD31-4B8C-83A1-F6EECF244321}">
                <p14:modId xmlns:p14="http://schemas.microsoft.com/office/powerpoint/2010/main" val="3365246799"/>
              </p:ext>
            </p:extLst>
          </p:nvPr>
        </p:nvGraphicFramePr>
        <p:xfrm>
          <a:off x="387456" y="4061181"/>
          <a:ext cx="11617310" cy="1504634"/>
        </p:xfrm>
        <a:graphic>
          <a:graphicData uri="http://schemas.openxmlformats.org/drawingml/2006/table">
            <a:tbl>
              <a:tblPr firstRow="1" bandRow="1">
                <a:tableStyleId>{5C22544A-7EE6-4342-B048-85BDC9FD1C3A}</a:tableStyleId>
              </a:tblPr>
              <a:tblGrid>
                <a:gridCol w="1403724">
                  <a:extLst>
                    <a:ext uri="{9D8B030D-6E8A-4147-A177-3AD203B41FA5}">
                      <a16:colId xmlns:a16="http://schemas.microsoft.com/office/drawing/2014/main" xmlns="" val="20000"/>
                    </a:ext>
                  </a:extLst>
                </a:gridCol>
                <a:gridCol w="4404931">
                  <a:extLst>
                    <a:ext uri="{9D8B030D-6E8A-4147-A177-3AD203B41FA5}">
                      <a16:colId xmlns:a16="http://schemas.microsoft.com/office/drawing/2014/main" xmlns="" val="20001"/>
                    </a:ext>
                  </a:extLst>
                </a:gridCol>
                <a:gridCol w="1391478">
                  <a:extLst>
                    <a:ext uri="{9D8B030D-6E8A-4147-A177-3AD203B41FA5}">
                      <a16:colId xmlns:a16="http://schemas.microsoft.com/office/drawing/2014/main" xmlns="" val="20002"/>
                    </a:ext>
                  </a:extLst>
                </a:gridCol>
                <a:gridCol w="4417177">
                  <a:extLst>
                    <a:ext uri="{9D8B030D-6E8A-4147-A177-3AD203B41FA5}">
                      <a16:colId xmlns:a16="http://schemas.microsoft.com/office/drawing/2014/main" xmlns="" val="20003"/>
                    </a:ext>
                  </a:extLst>
                </a:gridCol>
              </a:tblGrid>
              <a:tr h="752317">
                <a:tc>
                  <a:txBody>
                    <a:bodyPr/>
                    <a:lstStyle/>
                    <a:p>
                      <a:r>
                        <a:rPr lang="en-US" sz="2400" b="1" spc="0" dirty="0">
                          <a:solidFill>
                            <a:srgbClr val="005A83"/>
                          </a:solidFill>
                          <a:latin typeface="Trade Gothic LT Std Bold Condensed No. 20" charset="0"/>
                          <a:ea typeface="Trade Gothic LT Std Bold Condensed No. 20" charset="0"/>
                          <a:cs typeface="Trade Gothic LT Std Bold Condensed No. 20" charset="0"/>
                        </a:rPr>
                        <a:t>Phase</a:t>
                      </a:r>
                      <a:r>
                        <a:rPr lang="en-US" sz="2400" b="1" spc="0" baseline="0" dirty="0">
                          <a:solidFill>
                            <a:srgbClr val="005A83"/>
                          </a:solidFill>
                          <a:latin typeface="Trade Gothic LT Std Bold Condensed No. 20" charset="0"/>
                          <a:ea typeface="Trade Gothic LT Std Bold Condensed No. 20" charset="0"/>
                          <a:cs typeface="Trade Gothic LT Std Bold Condensed No. 20" charset="0"/>
                        </a:rPr>
                        <a:t> 1</a:t>
                      </a:r>
                      <a:endParaRPr lang="en-US" sz="2400" b="1" spc="0" dirty="0">
                        <a:solidFill>
                          <a:srgbClr val="005A83"/>
                        </a:solidFill>
                        <a:latin typeface="Trade Gothic LT Std Bold Condensed No. 20" charset="0"/>
                        <a:ea typeface="Trade Gothic LT Std Bold Condensed No. 20" charset="0"/>
                        <a:cs typeface="Trade Gothic LT Std Bold Condensed No. 20"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Clr>
                          <a:srgbClr val="005A83"/>
                        </a:buClr>
                        <a:buFont typeface="Wingdings" charset="2"/>
                        <a:buChar char="ü"/>
                      </a:pPr>
                      <a:r>
                        <a:rPr lang="en-US" sz="1600" b="0" kern="1200" dirty="0">
                          <a:solidFill>
                            <a:schemeClr val="tx1">
                              <a:lumMod val="75000"/>
                              <a:lumOff val="25000"/>
                            </a:schemeClr>
                          </a:solidFill>
                          <a:effectLst/>
                          <a:latin typeface="Lato" charset="0"/>
                          <a:ea typeface="Lato" charset="0"/>
                          <a:cs typeface="Lato" charset="0"/>
                        </a:rPr>
                        <a:t>Monitoring signs and symptoms</a:t>
                      </a:r>
                    </a:p>
                    <a:p>
                      <a:pPr marL="285750" indent="-285750">
                        <a:buClr>
                          <a:srgbClr val="005A83"/>
                        </a:buClr>
                        <a:buFont typeface="Wingdings" charset="2"/>
                        <a:buChar char="ü"/>
                      </a:pPr>
                      <a:r>
                        <a:rPr lang="en-US" sz="1600" b="0" kern="1200" dirty="0">
                          <a:solidFill>
                            <a:schemeClr val="tx1">
                              <a:lumMod val="75000"/>
                              <a:lumOff val="25000"/>
                            </a:schemeClr>
                          </a:solidFill>
                          <a:effectLst/>
                          <a:latin typeface="Lato" charset="0"/>
                          <a:ea typeface="Lato" charset="0"/>
                          <a:cs typeface="Lato" charset="0"/>
                        </a:rPr>
                        <a:t>Identify resources needed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1" spc="0" dirty="0">
                          <a:solidFill>
                            <a:srgbClr val="F67D00"/>
                          </a:solidFill>
                          <a:latin typeface="Trade Gothic LT Std Bold Condensed No. 20" charset="0"/>
                          <a:ea typeface="Trade Gothic LT Std Bold Condensed No. 20" charset="0"/>
                          <a:cs typeface="Trade Gothic LT Std Bold Condensed No. 20" charset="0"/>
                        </a:rPr>
                        <a:t>Phase 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Clr>
                          <a:srgbClr val="F67D00"/>
                        </a:buClr>
                        <a:buFont typeface="Wingdings" charset="2"/>
                        <a:buChar char="ü"/>
                      </a:pPr>
                      <a:r>
                        <a:rPr lang="en-US" sz="1600" b="0" kern="1200" dirty="0">
                          <a:solidFill>
                            <a:schemeClr val="tx1">
                              <a:lumMod val="75000"/>
                              <a:lumOff val="25000"/>
                            </a:schemeClr>
                          </a:solidFill>
                          <a:effectLst/>
                          <a:latin typeface="Lato" charset="0"/>
                          <a:ea typeface="Lato" charset="0"/>
                          <a:cs typeface="Lato" charset="0"/>
                        </a:rPr>
                        <a:t>Disease process education</a:t>
                      </a:r>
                    </a:p>
                    <a:p>
                      <a:pPr marL="285750" indent="-285750">
                        <a:buClr>
                          <a:srgbClr val="F67D00"/>
                        </a:buClr>
                        <a:buFont typeface="Wingdings" charset="2"/>
                        <a:buChar char="ü"/>
                      </a:pPr>
                      <a:r>
                        <a:rPr lang="en-US" sz="1600" b="0" kern="1200" dirty="0">
                          <a:solidFill>
                            <a:schemeClr val="tx1">
                              <a:lumMod val="75000"/>
                              <a:lumOff val="25000"/>
                            </a:schemeClr>
                          </a:solidFill>
                          <a:effectLst/>
                          <a:latin typeface="Lato" charset="0"/>
                          <a:ea typeface="Lato" charset="0"/>
                          <a:cs typeface="Lato" charset="0"/>
                        </a:rPr>
                        <a:t>Support for changing behavior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52317">
                <a:tc>
                  <a:txBody>
                    <a:bodyPr/>
                    <a:lstStyle/>
                    <a:p>
                      <a:r>
                        <a:rPr lang="en-US" sz="2400" b="1" spc="0" dirty="0">
                          <a:solidFill>
                            <a:srgbClr val="F2AC00"/>
                          </a:solidFill>
                          <a:latin typeface="Trade Gothic LT Std Bold Condensed No. 20" charset="0"/>
                          <a:ea typeface="Trade Gothic LT Std Bold Condensed No. 20" charset="0"/>
                          <a:cs typeface="Trade Gothic LT Std Bold Condensed No. 20" charset="0"/>
                        </a:rPr>
                        <a:t>Phase 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Clr>
                          <a:srgbClr val="F2AC00"/>
                        </a:buClr>
                        <a:buFont typeface="Wingdings" charset="2"/>
                        <a:buChar char="ü"/>
                      </a:pPr>
                      <a:r>
                        <a:rPr lang="en-US" sz="1600" kern="1200" dirty="0">
                          <a:solidFill>
                            <a:schemeClr val="tx1">
                              <a:lumMod val="75000"/>
                              <a:lumOff val="25000"/>
                            </a:schemeClr>
                          </a:solidFill>
                          <a:effectLst/>
                          <a:latin typeface="Lato" charset="0"/>
                          <a:ea typeface="Lato" charset="0"/>
                          <a:cs typeface="Lato" charset="0"/>
                        </a:rPr>
                        <a:t>Learn new medical regimen</a:t>
                      </a:r>
                    </a:p>
                    <a:p>
                      <a:pPr marL="285750" indent="-285750">
                        <a:buClr>
                          <a:srgbClr val="F2AC00"/>
                        </a:buClr>
                        <a:buFont typeface="Wingdings" charset="2"/>
                        <a:buChar char="ü"/>
                      </a:pPr>
                      <a:r>
                        <a:rPr lang="en-US" sz="1600" kern="1200" dirty="0">
                          <a:solidFill>
                            <a:schemeClr val="tx1">
                              <a:lumMod val="75000"/>
                              <a:lumOff val="25000"/>
                            </a:schemeClr>
                          </a:solidFill>
                          <a:effectLst/>
                          <a:latin typeface="Lato" charset="0"/>
                          <a:ea typeface="Lato" charset="0"/>
                          <a:cs typeface="Lato" charset="0"/>
                        </a:rPr>
                        <a:t>Medication management</a:t>
                      </a:r>
                      <a:r>
                        <a:rPr lang="en-US" sz="1600" kern="1200" baseline="0" dirty="0">
                          <a:solidFill>
                            <a:schemeClr val="tx1">
                              <a:lumMod val="75000"/>
                              <a:lumOff val="25000"/>
                            </a:schemeClr>
                          </a:solidFill>
                          <a:effectLst/>
                          <a:latin typeface="Lato" charset="0"/>
                          <a:ea typeface="Lato" charset="0"/>
                          <a:cs typeface="Lato" charset="0"/>
                        </a:rPr>
                        <a:t> and adherence</a:t>
                      </a:r>
                      <a:endParaRPr lang="en-US" sz="1600" kern="1200" dirty="0">
                        <a:solidFill>
                          <a:schemeClr val="tx1">
                            <a:lumMod val="75000"/>
                            <a:lumOff val="25000"/>
                          </a:schemeClr>
                        </a:solidFill>
                        <a:effectLst/>
                        <a:latin typeface="Lato" charset="0"/>
                        <a:ea typeface="Lato" charset="0"/>
                        <a:cs typeface="Lato"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b="1" spc="0" dirty="0">
                          <a:solidFill>
                            <a:srgbClr val="A2AF00"/>
                          </a:solidFill>
                          <a:latin typeface="Trade Gothic LT Std Bold Condensed No. 20" charset="0"/>
                          <a:ea typeface="Trade Gothic LT Std Bold Condensed No. 20" charset="0"/>
                          <a:cs typeface="Trade Gothic LT Std Bold Condensed No. 20" charset="0"/>
                        </a:rPr>
                        <a:t>Phase 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Clr>
                          <a:srgbClr val="A2AF00"/>
                        </a:buClr>
                        <a:buFont typeface="Wingdings" charset="2"/>
                        <a:buChar char="ü"/>
                      </a:pPr>
                      <a:r>
                        <a:rPr lang="en-US" sz="1600" kern="1200" dirty="0">
                          <a:solidFill>
                            <a:schemeClr val="tx1">
                              <a:lumMod val="75000"/>
                              <a:lumOff val="25000"/>
                            </a:schemeClr>
                          </a:solidFill>
                          <a:effectLst/>
                          <a:latin typeface="Lato" charset="0"/>
                          <a:ea typeface="Lato" charset="0"/>
                          <a:cs typeface="Lato" charset="0"/>
                        </a:rPr>
                        <a:t>Learn &amp; model self-management</a:t>
                      </a:r>
                      <a:r>
                        <a:rPr lang="en-US" sz="1600" kern="1200" baseline="0" dirty="0">
                          <a:solidFill>
                            <a:schemeClr val="tx1">
                              <a:lumMod val="75000"/>
                              <a:lumOff val="25000"/>
                            </a:schemeClr>
                          </a:solidFill>
                          <a:effectLst/>
                          <a:latin typeface="Lato" charset="0"/>
                          <a:ea typeface="Lato" charset="0"/>
                          <a:cs typeface="Lato" charset="0"/>
                        </a:rPr>
                        <a:t> </a:t>
                      </a:r>
                      <a:r>
                        <a:rPr lang="en-US" sz="1600" kern="1200" dirty="0">
                          <a:solidFill>
                            <a:schemeClr val="tx1">
                              <a:lumMod val="75000"/>
                              <a:lumOff val="25000"/>
                            </a:schemeClr>
                          </a:solidFill>
                          <a:effectLst/>
                          <a:latin typeface="Lato" charset="0"/>
                          <a:ea typeface="Lato" charset="0"/>
                          <a:cs typeface="Lato" charset="0"/>
                        </a:rPr>
                        <a:t>behaviors</a:t>
                      </a:r>
                    </a:p>
                    <a:p>
                      <a:pPr marL="285750" indent="-285750">
                        <a:buClr>
                          <a:srgbClr val="A2AF00"/>
                        </a:buClr>
                        <a:buFont typeface="Wingdings" charset="2"/>
                        <a:buChar char="ü"/>
                      </a:pPr>
                      <a:r>
                        <a:rPr lang="en-US" sz="1600" kern="1200" dirty="0">
                          <a:solidFill>
                            <a:schemeClr val="tx1">
                              <a:lumMod val="75000"/>
                              <a:lumOff val="25000"/>
                            </a:schemeClr>
                          </a:solidFill>
                          <a:effectLst/>
                          <a:latin typeface="Lato" charset="0"/>
                          <a:ea typeface="Lato" charset="0"/>
                          <a:cs typeface="Lato" charset="0"/>
                        </a:rPr>
                        <a:t>Demonstrate self-monitoring and response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65464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7458" y="209262"/>
            <a:ext cx="11406752" cy="606170"/>
          </a:xfrm>
        </p:spPr>
        <p:txBody>
          <a:bodyPr/>
          <a:lstStyle/>
          <a:p>
            <a:pPr algn="ctr">
              <a:spcBef>
                <a:spcPct val="0"/>
              </a:spcBef>
            </a:pPr>
            <a:r>
              <a:rPr lang="en-US" sz="4400" spc="-150" dirty="0">
                <a:latin typeface="Trade Gothic LT Std Bold Condensed No. 20" charset="0"/>
                <a:ea typeface="Trade Gothic LT Std Bold Condensed No. 20" charset="0"/>
                <a:cs typeface="Trade Gothic LT Std Bold Condensed No. 20" charset="0"/>
              </a:rPr>
              <a:t>Department of Veterans Affairs</a:t>
            </a:r>
          </a:p>
          <a:p>
            <a:pPr algn="ctr">
              <a:spcBef>
                <a:spcPct val="0"/>
              </a:spcBef>
            </a:pPr>
            <a:r>
              <a:rPr lang="en-US" spc="-150" dirty="0">
                <a:latin typeface="Trade Gothic LT Std Bold Condensed No. 20" charset="0"/>
                <a:ea typeface="Trade Gothic LT Std Bold Condensed No. 20" charset="0"/>
                <a:cs typeface="Trade Gothic LT Std Bold Condensed No. 20" charset="0"/>
              </a:rPr>
              <a:t>Care Coordination Home Telehealth Program - Veteran Care</a:t>
            </a:r>
          </a:p>
        </p:txBody>
      </p:sp>
      <p:sp>
        <p:nvSpPr>
          <p:cNvPr id="4" name="Slide Number Placeholder 3"/>
          <p:cNvSpPr>
            <a:spLocks noGrp="1"/>
          </p:cNvSpPr>
          <p:nvPr>
            <p:ph type="sldNum" sz="quarter" idx="4"/>
          </p:nvPr>
        </p:nvSpPr>
        <p:spPr/>
        <p:txBody>
          <a:bodyPr/>
          <a:lstStyle/>
          <a:p>
            <a:fld id="{1229A31A-F639-6A4C-B040-F6C099BA1591}" type="slidenum">
              <a:rPr lang="ms-MY" smtClean="0"/>
              <a:pPr/>
              <a:t>6</a:t>
            </a:fld>
            <a:endParaRPr lang="ms-MY" dirty="0"/>
          </a:p>
        </p:txBody>
      </p:sp>
      <p:grpSp>
        <p:nvGrpSpPr>
          <p:cNvPr id="2" name="Group 1"/>
          <p:cNvGrpSpPr/>
          <p:nvPr/>
        </p:nvGrpSpPr>
        <p:grpSpPr>
          <a:xfrm rot="21275669">
            <a:off x="6753385" y="1708413"/>
            <a:ext cx="5673564" cy="2044382"/>
            <a:chOff x="6524786" y="2450127"/>
            <a:chExt cx="5673564" cy="2044382"/>
          </a:xfrm>
        </p:grpSpPr>
        <p:sp>
          <p:nvSpPr>
            <p:cNvPr id="12" name="Rectangle 11"/>
            <p:cNvSpPr/>
            <p:nvPr/>
          </p:nvSpPr>
          <p:spPr>
            <a:xfrm>
              <a:off x="6524786" y="2450127"/>
              <a:ext cx="5673564" cy="2044382"/>
            </a:xfrm>
            <a:prstGeom prst="rect">
              <a:avLst/>
            </a:prstGeom>
            <a:solidFill>
              <a:srgbClr val="F4E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72761" y="2673342"/>
              <a:ext cx="5176434" cy="1477328"/>
            </a:xfrm>
            <a:prstGeom prst="rect">
              <a:avLst/>
            </a:prstGeom>
            <a:noFill/>
          </p:spPr>
          <p:txBody>
            <a:bodyPr wrap="square" rtlCol="0">
              <a:spAutoFit/>
            </a:bodyPr>
            <a:lstStyle/>
            <a:p>
              <a:r>
                <a:rPr lang="en-US" i="1" dirty="0">
                  <a:solidFill>
                    <a:schemeClr val="bg1">
                      <a:lumMod val="50000"/>
                    </a:schemeClr>
                  </a:solidFill>
                  <a:latin typeface="Lato" charset="0"/>
                  <a:ea typeface="Lato" charset="0"/>
                  <a:cs typeface="Lato" charset="0"/>
                </a:rPr>
                <a:t>Many thousands of Veteran patients are regularly using home telehealth devices to coordinate their care. VA finds that </a:t>
              </a:r>
              <a:r>
                <a:rPr lang="en-US" b="1" i="1" dirty="0">
                  <a:solidFill>
                    <a:schemeClr val="bg1">
                      <a:lumMod val="50000"/>
                    </a:schemeClr>
                  </a:solidFill>
                  <a:latin typeface="Lato" charset="0"/>
                  <a:ea typeface="Lato" charset="0"/>
                  <a:cs typeface="Lato" charset="0"/>
                </a:rPr>
                <a:t>patients easily learn</a:t>
              </a:r>
              <a:r>
                <a:rPr lang="en-US" i="1" dirty="0">
                  <a:solidFill>
                    <a:schemeClr val="bg1">
                      <a:lumMod val="50000"/>
                    </a:schemeClr>
                  </a:solidFill>
                  <a:latin typeface="Lato" charset="0"/>
                  <a:ea typeface="Lato" charset="0"/>
                  <a:cs typeface="Lato" charset="0"/>
                </a:rPr>
                <a:t> how to use these devices and are </a:t>
              </a:r>
              <a:r>
                <a:rPr lang="en-US" b="1" i="1" dirty="0">
                  <a:solidFill>
                    <a:schemeClr val="bg1">
                      <a:lumMod val="50000"/>
                    </a:schemeClr>
                  </a:solidFill>
                  <a:latin typeface="Lato" charset="0"/>
                  <a:ea typeface="Lato" charset="0"/>
                  <a:cs typeface="Lato" charset="0"/>
                </a:rPr>
                <a:t>highly satisfied </a:t>
              </a:r>
              <a:r>
                <a:rPr lang="en-US" i="1" dirty="0">
                  <a:solidFill>
                    <a:schemeClr val="bg1">
                      <a:lumMod val="50000"/>
                    </a:schemeClr>
                  </a:solidFill>
                  <a:latin typeface="Lato" charset="0"/>
                  <a:ea typeface="Lato" charset="0"/>
                  <a:cs typeface="Lato" charset="0"/>
                </a:rPr>
                <a:t>with Home Telehealth.</a:t>
              </a:r>
              <a:r>
                <a:rPr lang="en-US" i="1" baseline="30000" dirty="0">
                  <a:solidFill>
                    <a:schemeClr val="bg1">
                      <a:lumMod val="50000"/>
                    </a:schemeClr>
                  </a:solidFill>
                  <a:latin typeface="Lato" charset="0"/>
                  <a:ea typeface="Lato" charset="0"/>
                  <a:cs typeface="Lato" charset="0"/>
                </a:rPr>
                <a:t>6</a:t>
              </a:r>
              <a:endParaRPr lang="en-US" i="1" dirty="0">
                <a:solidFill>
                  <a:schemeClr val="bg1">
                    <a:lumMod val="50000"/>
                  </a:schemeClr>
                </a:solidFill>
                <a:latin typeface="Lato" charset="0"/>
                <a:ea typeface="Lato" charset="0"/>
                <a:cs typeface="Lato" charset="0"/>
              </a:endParaRPr>
            </a:p>
          </p:txBody>
        </p:sp>
      </p:grpSp>
      <p:sp>
        <p:nvSpPr>
          <p:cNvPr id="10" name="TextBox 9"/>
          <p:cNvSpPr txBox="1"/>
          <p:nvPr/>
        </p:nvSpPr>
        <p:spPr>
          <a:xfrm>
            <a:off x="568234" y="1775559"/>
            <a:ext cx="5863562" cy="4031873"/>
          </a:xfrm>
          <a:prstGeom prst="rect">
            <a:avLst/>
          </a:prstGeom>
          <a:noFill/>
        </p:spPr>
        <p:txBody>
          <a:bodyPr wrap="square" rtlCol="0">
            <a:spAutoFit/>
          </a:bodyPr>
          <a:lstStyle/>
          <a:p>
            <a:r>
              <a:rPr lang="en-US" sz="2400" b="1" dirty="0">
                <a:solidFill>
                  <a:schemeClr val="tx1">
                    <a:lumMod val="75000"/>
                    <a:lumOff val="25000"/>
                  </a:schemeClr>
                </a:solidFill>
                <a:latin typeface="Lato" charset="0"/>
                <a:ea typeface="Lato" charset="0"/>
                <a:cs typeface="Lato" charset="0"/>
              </a:rPr>
              <a:t>Bed Days of Care </a:t>
            </a:r>
            <a:r>
              <a:rPr lang="en-US" sz="2400" b="1" dirty="0">
                <a:solidFill>
                  <a:schemeClr val="accent6"/>
                </a:solidFill>
                <a:latin typeface="Lato" charset="0"/>
                <a:ea typeface="Lato" charset="0"/>
                <a:cs typeface="Lato" charset="0"/>
              </a:rPr>
              <a:t>Reduced by 25%</a:t>
            </a:r>
            <a:endParaRPr lang="en-US" sz="2400" baseline="30000" dirty="0">
              <a:solidFill>
                <a:schemeClr val="accent6"/>
              </a:solidFill>
              <a:latin typeface="Lato" charset="0"/>
              <a:ea typeface="Lato" charset="0"/>
              <a:cs typeface="Lato" charset="0"/>
            </a:endParaRPr>
          </a:p>
          <a:p>
            <a:endParaRPr lang="en-US" sz="2400" b="1" baseline="30000" dirty="0">
              <a:solidFill>
                <a:schemeClr val="accent6"/>
              </a:solidFill>
              <a:latin typeface="Lato" charset="0"/>
              <a:ea typeface="Lato" charset="0"/>
              <a:cs typeface="Lato" charset="0"/>
            </a:endParaRPr>
          </a:p>
          <a:p>
            <a:endParaRPr lang="en-US" sz="2400" b="1" dirty="0">
              <a:solidFill>
                <a:schemeClr val="tx1">
                  <a:lumMod val="75000"/>
                  <a:lumOff val="25000"/>
                </a:schemeClr>
              </a:solidFill>
              <a:latin typeface="Lato" charset="0"/>
              <a:ea typeface="Lato" charset="0"/>
              <a:cs typeface="Lato" charset="0"/>
            </a:endParaRPr>
          </a:p>
          <a:p>
            <a:r>
              <a:rPr lang="en-US" sz="2400" b="1" dirty="0">
                <a:solidFill>
                  <a:schemeClr val="tx1">
                    <a:lumMod val="75000"/>
                    <a:lumOff val="25000"/>
                  </a:schemeClr>
                </a:solidFill>
                <a:latin typeface="Lato" charset="0"/>
                <a:ea typeface="Lato" charset="0"/>
                <a:cs typeface="Lato" charset="0"/>
              </a:rPr>
              <a:t>Hospital Admissions </a:t>
            </a:r>
            <a:r>
              <a:rPr lang="en-US" sz="2400" b="1" dirty="0">
                <a:solidFill>
                  <a:schemeClr val="accent6"/>
                </a:solidFill>
                <a:latin typeface="Lato" charset="0"/>
                <a:ea typeface="Lato" charset="0"/>
                <a:cs typeface="Lato" charset="0"/>
              </a:rPr>
              <a:t>Reduced by 19%</a:t>
            </a:r>
          </a:p>
          <a:p>
            <a:endParaRPr lang="en-US" sz="2400" b="1" dirty="0">
              <a:solidFill>
                <a:schemeClr val="tx1">
                  <a:lumMod val="75000"/>
                  <a:lumOff val="25000"/>
                </a:schemeClr>
              </a:solidFill>
              <a:latin typeface="Lato" charset="0"/>
              <a:ea typeface="Lato" charset="0"/>
              <a:cs typeface="Lato" charset="0"/>
            </a:endParaRPr>
          </a:p>
          <a:p>
            <a:endParaRPr lang="en-US" sz="2400" b="1" dirty="0">
              <a:solidFill>
                <a:schemeClr val="tx1">
                  <a:lumMod val="75000"/>
                  <a:lumOff val="25000"/>
                </a:schemeClr>
              </a:solidFill>
              <a:latin typeface="Lato" charset="0"/>
              <a:ea typeface="Lato" charset="0"/>
              <a:cs typeface="Lato" charset="0"/>
            </a:endParaRPr>
          </a:p>
          <a:p>
            <a:r>
              <a:rPr lang="en-US" sz="2400" b="1" dirty="0">
                <a:solidFill>
                  <a:schemeClr val="tx1">
                    <a:lumMod val="75000"/>
                    <a:lumOff val="25000"/>
                  </a:schemeClr>
                </a:solidFill>
                <a:latin typeface="Lato" charset="0"/>
                <a:ea typeface="Lato" charset="0"/>
                <a:cs typeface="Lato" charset="0"/>
              </a:rPr>
              <a:t>Patient Satisfaction </a:t>
            </a:r>
            <a:r>
              <a:rPr lang="en-US" sz="2400" b="1" dirty="0">
                <a:solidFill>
                  <a:schemeClr val="accent6"/>
                </a:solidFill>
                <a:latin typeface="Lato" charset="0"/>
                <a:ea typeface="Lato" charset="0"/>
                <a:cs typeface="Lato" charset="0"/>
              </a:rPr>
              <a:t>Increased by 86%</a:t>
            </a:r>
          </a:p>
          <a:p>
            <a:endParaRPr lang="en-US" sz="2400" b="1" dirty="0">
              <a:solidFill>
                <a:schemeClr val="accent6"/>
              </a:solidFill>
              <a:latin typeface="Lato" charset="0"/>
              <a:ea typeface="Lato" charset="0"/>
              <a:cs typeface="Lato" charset="0"/>
            </a:endParaRPr>
          </a:p>
          <a:p>
            <a:endParaRPr lang="en-US" sz="2400" b="1" dirty="0">
              <a:solidFill>
                <a:schemeClr val="accent6"/>
              </a:solidFill>
              <a:latin typeface="Lato" charset="0"/>
              <a:ea typeface="Lato" charset="0"/>
              <a:cs typeface="Lato" charset="0"/>
            </a:endParaRPr>
          </a:p>
          <a:p>
            <a:r>
              <a:rPr lang="en-US" sz="2400" b="1" dirty="0">
                <a:solidFill>
                  <a:schemeClr val="accent2"/>
                </a:solidFill>
                <a:latin typeface="Lato" charset="0"/>
                <a:ea typeface="Lato" charset="0"/>
                <a:cs typeface="Lato" charset="0"/>
              </a:rPr>
              <a:t>The VA runs the largest and most</a:t>
            </a:r>
            <a:br>
              <a:rPr lang="en-US" sz="2400" b="1" dirty="0">
                <a:solidFill>
                  <a:schemeClr val="accent2"/>
                </a:solidFill>
                <a:latin typeface="Lato" charset="0"/>
                <a:ea typeface="Lato" charset="0"/>
                <a:cs typeface="Lato" charset="0"/>
              </a:rPr>
            </a:br>
            <a:r>
              <a:rPr lang="en-US" sz="2400" b="1" dirty="0">
                <a:solidFill>
                  <a:schemeClr val="accent2"/>
                </a:solidFill>
                <a:latin typeface="Lato" charset="0"/>
                <a:ea typeface="Lato" charset="0"/>
                <a:cs typeface="Lato" charset="0"/>
              </a:rPr>
              <a:t>successful RPM program in the world.</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741663" y="4204807"/>
            <a:ext cx="5260743" cy="1564957"/>
          </a:xfrm>
          <a:prstGeom prst="rect">
            <a:avLst/>
          </a:prstGeom>
        </p:spPr>
      </p:pic>
      <p:sp>
        <p:nvSpPr>
          <p:cNvPr id="8" name="Rectangle 7"/>
          <p:cNvSpPr/>
          <p:nvPr/>
        </p:nvSpPr>
        <p:spPr>
          <a:xfrm>
            <a:off x="5572478" y="1755171"/>
            <a:ext cx="269626" cy="369332"/>
          </a:xfrm>
          <a:prstGeom prst="rect">
            <a:avLst/>
          </a:prstGeom>
        </p:spPr>
        <p:txBody>
          <a:bodyPr wrap="none">
            <a:spAutoFit/>
          </a:bodyPr>
          <a:lstStyle/>
          <a:p>
            <a:r>
              <a:rPr lang="en-US" baseline="30000" dirty="0">
                <a:solidFill>
                  <a:schemeClr val="accent6"/>
                </a:solidFill>
                <a:latin typeface="Lato" charset="0"/>
                <a:ea typeface="Lato" charset="0"/>
                <a:cs typeface="Lato" charset="0"/>
              </a:rPr>
              <a:t>5</a:t>
            </a:r>
            <a:endParaRPr lang="en-US" dirty="0">
              <a:solidFill>
                <a:schemeClr val="accent6"/>
              </a:solidFill>
            </a:endParaRPr>
          </a:p>
        </p:txBody>
      </p:sp>
      <p:sp>
        <p:nvSpPr>
          <p:cNvPr id="16" name="Rectangle 15"/>
          <p:cNvSpPr/>
          <p:nvPr/>
        </p:nvSpPr>
        <p:spPr>
          <a:xfrm>
            <a:off x="6036204" y="2734882"/>
            <a:ext cx="269626" cy="369332"/>
          </a:xfrm>
          <a:prstGeom prst="rect">
            <a:avLst/>
          </a:prstGeom>
        </p:spPr>
        <p:txBody>
          <a:bodyPr wrap="none">
            <a:spAutoFit/>
          </a:bodyPr>
          <a:lstStyle/>
          <a:p>
            <a:r>
              <a:rPr lang="en-US" baseline="30000" dirty="0">
                <a:solidFill>
                  <a:schemeClr val="accent6"/>
                </a:solidFill>
                <a:latin typeface="Lato" charset="0"/>
                <a:ea typeface="Lato" charset="0"/>
                <a:cs typeface="Lato" charset="0"/>
              </a:rPr>
              <a:t>5</a:t>
            </a:r>
            <a:endParaRPr lang="en-US" dirty="0">
              <a:solidFill>
                <a:schemeClr val="accent6"/>
              </a:solidFill>
            </a:endParaRPr>
          </a:p>
        </p:txBody>
      </p:sp>
      <p:sp>
        <p:nvSpPr>
          <p:cNvPr id="17" name="Rectangle 16"/>
          <p:cNvSpPr/>
          <p:nvPr/>
        </p:nvSpPr>
        <p:spPr>
          <a:xfrm>
            <a:off x="6023142" y="3829438"/>
            <a:ext cx="269626" cy="369332"/>
          </a:xfrm>
          <a:prstGeom prst="rect">
            <a:avLst/>
          </a:prstGeom>
        </p:spPr>
        <p:txBody>
          <a:bodyPr wrap="none">
            <a:spAutoFit/>
          </a:bodyPr>
          <a:lstStyle/>
          <a:p>
            <a:r>
              <a:rPr lang="en-US" baseline="30000" dirty="0">
                <a:solidFill>
                  <a:schemeClr val="accent6"/>
                </a:solidFill>
                <a:latin typeface="Lato" charset="0"/>
                <a:ea typeface="Lato" charset="0"/>
                <a:cs typeface="Lato" charset="0"/>
              </a:rPr>
              <a:t>5</a:t>
            </a:r>
            <a:endParaRPr lang="en-US" dirty="0">
              <a:solidFill>
                <a:schemeClr val="accent6"/>
              </a:solidFill>
            </a:endParaRPr>
          </a:p>
        </p:txBody>
      </p:sp>
    </p:spTree>
    <p:extLst>
      <p:ext uri="{BB962C8B-B14F-4D97-AF65-F5344CB8AC3E}">
        <p14:creationId xmlns:p14="http://schemas.microsoft.com/office/powerpoint/2010/main" val="286842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755677" y="261520"/>
            <a:ext cx="7038533" cy="606170"/>
          </a:xfrm>
        </p:spPr>
        <p:txBody>
          <a:bodyPr/>
          <a:lstStyle/>
          <a:p>
            <a:pPr algn="ctr">
              <a:spcBef>
                <a:spcPct val="0"/>
              </a:spcBef>
            </a:pPr>
            <a:r>
              <a:rPr lang="en-US" sz="4400" spc="-150" dirty="0">
                <a:latin typeface="Trade Gothic LT Std Bold Condensed No. 20" charset="0"/>
                <a:ea typeface="Trade Gothic LT Std Bold Condensed No. 20" charset="0"/>
                <a:cs typeface="Trade Gothic LT Std Bold Condensed No. 20" charset="0"/>
              </a:rPr>
              <a:t>Ascension Health System</a:t>
            </a:r>
          </a:p>
          <a:p>
            <a:pPr algn="ctr">
              <a:spcBef>
                <a:spcPct val="0"/>
              </a:spcBef>
            </a:pPr>
            <a:r>
              <a:rPr lang="en-US" sz="3200" spc="-150" dirty="0">
                <a:latin typeface="Trade Gothic LT Std Bold Condensed No. 20" charset="0"/>
                <a:ea typeface="Trade Gothic LT Std Bold Condensed No. 20" charset="0"/>
                <a:cs typeface="Trade Gothic LT Std Bold Condensed No. 20" charset="0"/>
              </a:rPr>
              <a:t>Indianapolis, IN - Beacon Grant Program</a:t>
            </a:r>
          </a:p>
        </p:txBody>
      </p:sp>
      <p:sp>
        <p:nvSpPr>
          <p:cNvPr id="4" name="Slide Number Placeholder 3"/>
          <p:cNvSpPr>
            <a:spLocks noGrp="1"/>
          </p:cNvSpPr>
          <p:nvPr>
            <p:ph type="sldNum" sz="quarter" idx="4"/>
          </p:nvPr>
        </p:nvSpPr>
        <p:spPr/>
        <p:txBody>
          <a:bodyPr/>
          <a:lstStyle/>
          <a:p>
            <a:fld id="{1229A31A-F639-6A4C-B040-F6C099BA1591}" type="slidenum">
              <a:rPr lang="ms-MY" smtClean="0"/>
              <a:pPr/>
              <a:t>7</a:t>
            </a:fld>
            <a:endParaRPr lang="ms-MY" dirty="0"/>
          </a:p>
        </p:txBody>
      </p:sp>
      <p:grpSp>
        <p:nvGrpSpPr>
          <p:cNvPr id="2" name="Group 1"/>
          <p:cNvGrpSpPr/>
          <p:nvPr/>
        </p:nvGrpSpPr>
        <p:grpSpPr>
          <a:xfrm rot="21239233">
            <a:off x="6833187" y="1800011"/>
            <a:ext cx="5673564" cy="2782075"/>
            <a:chOff x="6524786" y="2450126"/>
            <a:chExt cx="5673564" cy="2782075"/>
          </a:xfrm>
        </p:grpSpPr>
        <p:sp>
          <p:nvSpPr>
            <p:cNvPr id="12" name="Rectangle 11"/>
            <p:cNvSpPr/>
            <p:nvPr/>
          </p:nvSpPr>
          <p:spPr>
            <a:xfrm>
              <a:off x="6524786" y="2450126"/>
              <a:ext cx="5673564" cy="2782075"/>
            </a:xfrm>
            <a:prstGeom prst="rect">
              <a:avLst/>
            </a:prstGeom>
            <a:solidFill>
              <a:srgbClr val="F4E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81655" y="2588904"/>
              <a:ext cx="5176434" cy="2523768"/>
            </a:xfrm>
            <a:prstGeom prst="rect">
              <a:avLst/>
            </a:prstGeom>
            <a:noFill/>
          </p:spPr>
          <p:txBody>
            <a:bodyPr wrap="square" rtlCol="0">
              <a:spAutoFit/>
            </a:bodyPr>
            <a:lstStyle/>
            <a:p>
              <a:r>
                <a:rPr lang="en-US" i="1" dirty="0">
                  <a:solidFill>
                    <a:schemeClr val="bg1">
                      <a:lumMod val="50000"/>
                    </a:schemeClr>
                  </a:solidFill>
                  <a:latin typeface="Lato" charset="0"/>
                  <a:ea typeface="Lato" charset="0"/>
                  <a:cs typeface="Lato" charset="0"/>
                </a:rPr>
                <a:t>The patient who has benefited the most from the program is a 53-year-old woman with nine chronic conditions, 11 admissions in 2011 and total hospital costs of $156,000 for that year.</a:t>
              </a:r>
            </a:p>
            <a:p>
              <a:endParaRPr lang="en-US" i="1" dirty="0">
                <a:solidFill>
                  <a:schemeClr val="bg1">
                    <a:lumMod val="50000"/>
                  </a:schemeClr>
                </a:solidFill>
                <a:latin typeface="Lato" charset="0"/>
                <a:ea typeface="Lato" charset="0"/>
                <a:cs typeface="Lato" charset="0"/>
              </a:endParaRPr>
            </a:p>
            <a:p>
              <a:r>
                <a:rPr lang="en-US" i="1" dirty="0">
                  <a:solidFill>
                    <a:schemeClr val="bg1">
                      <a:lumMod val="50000"/>
                    </a:schemeClr>
                  </a:solidFill>
                  <a:latin typeface="Lato" charset="0"/>
                  <a:ea typeface="Lato" charset="0"/>
                  <a:cs typeface="Lato" charset="0"/>
                </a:rPr>
                <a:t>“We enrolled her on Dec. 20 and seven months later, she had not been back to the hospital room.”</a:t>
              </a:r>
            </a:p>
            <a:p>
              <a:pPr>
                <a:tabLst>
                  <a:tab pos="228600" algn="l"/>
                </a:tabLst>
              </a:pPr>
              <a:r>
                <a:rPr lang="en-US" sz="1400" i="1" dirty="0">
                  <a:solidFill>
                    <a:schemeClr val="bg1">
                      <a:lumMod val="50000"/>
                    </a:schemeClr>
                  </a:solidFill>
                  <a:latin typeface="Lato" charset="0"/>
                  <a:ea typeface="Lato" charset="0"/>
                  <a:cs typeface="Lato" charset="0"/>
                </a:rPr>
                <a:t>	- </a:t>
              </a:r>
              <a:r>
                <a:rPr lang="en-US" sz="1400" dirty="0">
                  <a:solidFill>
                    <a:schemeClr val="bg1">
                      <a:lumMod val="50000"/>
                    </a:schemeClr>
                  </a:solidFill>
                  <a:latin typeface="Lato" charset="0"/>
                  <a:ea typeface="Lato" charset="0"/>
                  <a:cs typeface="Lato" charset="0"/>
                </a:rPr>
                <a:t>Dr. Alan D. Snell, Chief Medical Informatics Officer.</a:t>
              </a:r>
              <a:r>
                <a:rPr lang="en-US" sz="1400" baseline="30000" dirty="0">
                  <a:solidFill>
                    <a:schemeClr val="bg1">
                      <a:lumMod val="50000"/>
                    </a:schemeClr>
                  </a:solidFill>
                  <a:latin typeface="Lato" charset="0"/>
                  <a:ea typeface="Lato" charset="0"/>
                  <a:cs typeface="Lato" charset="0"/>
                </a:rPr>
                <a:t>7</a:t>
              </a:r>
            </a:p>
          </p:txBody>
        </p:sp>
      </p:gr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7457" y="413042"/>
            <a:ext cx="4030933" cy="862012"/>
          </a:xfrm>
          <a:prstGeom prst="rect">
            <a:avLst/>
          </a:prstGeom>
        </p:spPr>
      </p:pic>
      <p:sp>
        <p:nvSpPr>
          <p:cNvPr id="14" name="TextBox 13"/>
          <p:cNvSpPr txBox="1"/>
          <p:nvPr/>
        </p:nvSpPr>
        <p:spPr>
          <a:xfrm>
            <a:off x="387457" y="2080721"/>
            <a:ext cx="9154959" cy="3462486"/>
          </a:xfrm>
          <a:prstGeom prst="rect">
            <a:avLst/>
          </a:prstGeom>
          <a:noFill/>
        </p:spPr>
        <p:txBody>
          <a:bodyPr wrap="square" rtlCol="0">
            <a:spAutoFit/>
          </a:bodyPr>
          <a:lstStyle/>
          <a:p>
            <a:pPr>
              <a:lnSpc>
                <a:spcPct val="150000"/>
              </a:lnSpc>
            </a:pPr>
            <a:r>
              <a:rPr lang="en-US" sz="2400" b="1" dirty="0">
                <a:solidFill>
                  <a:schemeClr val="tx1">
                    <a:lumMod val="75000"/>
                    <a:lumOff val="25000"/>
                  </a:schemeClr>
                </a:solidFill>
                <a:latin typeface="Lato" charset="0"/>
                <a:ea typeface="Lato" charset="0"/>
                <a:cs typeface="Lato" charset="0"/>
              </a:rPr>
              <a:t>Readmissions </a:t>
            </a:r>
            <a:r>
              <a:rPr lang="en-US" sz="2400" b="1" dirty="0">
                <a:solidFill>
                  <a:schemeClr val="accent6"/>
                </a:solidFill>
                <a:latin typeface="Lato" charset="0"/>
                <a:ea typeface="Lato" charset="0"/>
                <a:cs typeface="Lato" charset="0"/>
              </a:rPr>
              <a:t>Reduced by 64%</a:t>
            </a:r>
          </a:p>
          <a:p>
            <a:pPr>
              <a:lnSpc>
                <a:spcPct val="150000"/>
              </a:lnSpc>
            </a:pPr>
            <a:r>
              <a:rPr lang="en-US" sz="1400" dirty="0">
                <a:solidFill>
                  <a:schemeClr val="tx1">
                    <a:lumMod val="75000"/>
                    <a:lumOff val="25000"/>
                  </a:schemeClr>
                </a:solidFill>
                <a:latin typeface="Lato" charset="0"/>
                <a:ea typeface="Lato" charset="0"/>
                <a:cs typeface="Lato" charset="0"/>
              </a:rPr>
              <a:t>Intervention group compared to the study control group.</a:t>
            </a:r>
          </a:p>
          <a:p>
            <a:pPr>
              <a:lnSpc>
                <a:spcPct val="150000"/>
              </a:lnSpc>
            </a:pPr>
            <a:endParaRPr lang="en-US" b="1" dirty="0">
              <a:solidFill>
                <a:schemeClr val="tx1">
                  <a:lumMod val="75000"/>
                  <a:lumOff val="25000"/>
                </a:schemeClr>
              </a:solidFill>
              <a:latin typeface="Lato" charset="0"/>
              <a:ea typeface="Lato" charset="0"/>
              <a:cs typeface="Lato" charset="0"/>
            </a:endParaRPr>
          </a:p>
          <a:p>
            <a:pPr>
              <a:lnSpc>
                <a:spcPct val="150000"/>
              </a:lnSpc>
            </a:pPr>
            <a:r>
              <a:rPr lang="en-US" sz="2400" b="1" dirty="0">
                <a:solidFill>
                  <a:schemeClr val="tx1">
                    <a:lumMod val="75000"/>
                    <a:lumOff val="25000"/>
                  </a:schemeClr>
                </a:solidFill>
                <a:latin typeface="Lato" charset="0"/>
                <a:ea typeface="Lato" charset="0"/>
                <a:cs typeface="Lato" charset="0"/>
              </a:rPr>
              <a:t>Patient Activation Measures </a:t>
            </a:r>
            <a:r>
              <a:rPr lang="en-US" sz="2400" b="1" dirty="0">
                <a:solidFill>
                  <a:schemeClr val="accent6"/>
                </a:solidFill>
                <a:latin typeface="Lato" charset="0"/>
                <a:ea typeface="Lato" charset="0"/>
                <a:cs typeface="Lato" charset="0"/>
              </a:rPr>
              <a:t>18% Higher</a:t>
            </a:r>
          </a:p>
          <a:p>
            <a:pPr>
              <a:lnSpc>
                <a:spcPct val="150000"/>
              </a:lnSpc>
            </a:pPr>
            <a:r>
              <a:rPr lang="en-US" sz="1400" dirty="0">
                <a:solidFill>
                  <a:schemeClr val="tx1">
                    <a:lumMod val="75000"/>
                    <a:lumOff val="25000"/>
                  </a:schemeClr>
                </a:solidFill>
                <a:latin typeface="Lato" charset="0"/>
                <a:ea typeface="Lato" charset="0"/>
                <a:cs typeface="Lato" charset="0"/>
              </a:rPr>
              <a:t>Intervention group compared to the study control group.</a:t>
            </a:r>
            <a:br>
              <a:rPr lang="en-US" sz="1400" dirty="0">
                <a:solidFill>
                  <a:schemeClr val="tx1">
                    <a:lumMod val="75000"/>
                    <a:lumOff val="25000"/>
                  </a:schemeClr>
                </a:solidFill>
                <a:latin typeface="Lato" charset="0"/>
                <a:ea typeface="Lato" charset="0"/>
                <a:cs typeface="Lato" charset="0"/>
              </a:rPr>
            </a:br>
            <a:endParaRPr lang="en-US" sz="1400" dirty="0">
              <a:solidFill>
                <a:schemeClr val="tx1">
                  <a:lumMod val="75000"/>
                  <a:lumOff val="25000"/>
                </a:schemeClr>
              </a:solidFill>
              <a:latin typeface="Lato" charset="0"/>
              <a:ea typeface="Lato" charset="0"/>
              <a:cs typeface="Lato" charset="0"/>
            </a:endParaRPr>
          </a:p>
          <a:p>
            <a:pPr>
              <a:lnSpc>
                <a:spcPct val="150000"/>
              </a:lnSpc>
            </a:pPr>
            <a:endParaRPr lang="en-US" sz="1400" dirty="0">
              <a:solidFill>
                <a:schemeClr val="tx1">
                  <a:lumMod val="75000"/>
                  <a:lumOff val="25000"/>
                </a:schemeClr>
              </a:solidFill>
              <a:latin typeface="Lato" charset="0"/>
              <a:ea typeface="Lato" charset="0"/>
              <a:cs typeface="Lato" charset="0"/>
            </a:endParaRPr>
          </a:p>
          <a:p>
            <a:pPr>
              <a:lnSpc>
                <a:spcPct val="150000"/>
              </a:lnSpc>
            </a:pPr>
            <a:r>
              <a:rPr lang="en-US" sz="2400" b="1" dirty="0">
                <a:solidFill>
                  <a:schemeClr val="accent2"/>
                </a:solidFill>
                <a:latin typeface="Lato" charset="0"/>
                <a:ea typeface="Lato" charset="0"/>
                <a:cs typeface="Lato" charset="0"/>
              </a:rPr>
              <a:t>Patients taking control of their conditions drives lower costs.</a:t>
            </a:r>
          </a:p>
        </p:txBody>
      </p:sp>
    </p:spTree>
    <p:extLst>
      <p:ext uri="{BB962C8B-B14F-4D97-AF65-F5344CB8AC3E}">
        <p14:creationId xmlns:p14="http://schemas.microsoft.com/office/powerpoint/2010/main" val="203403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29A31A-F639-6A4C-B040-F6C099BA1591}" type="slidenum">
              <a:rPr lang="ms-MY" smtClean="0"/>
              <a:pPr/>
              <a:t>8</a:t>
            </a:fld>
            <a:endParaRPr lang="ms-MY" dirty="0"/>
          </a:p>
        </p:txBody>
      </p:sp>
      <p:grpSp>
        <p:nvGrpSpPr>
          <p:cNvPr id="5" name="Group 4"/>
          <p:cNvGrpSpPr/>
          <p:nvPr/>
        </p:nvGrpSpPr>
        <p:grpSpPr>
          <a:xfrm rot="21171144">
            <a:off x="7228285" y="1565663"/>
            <a:ext cx="5195530" cy="2542359"/>
            <a:chOff x="6447016" y="2440374"/>
            <a:chExt cx="5673564" cy="2772803"/>
          </a:xfrm>
        </p:grpSpPr>
        <p:sp>
          <p:nvSpPr>
            <p:cNvPr id="12" name="Rectangle 11"/>
            <p:cNvSpPr/>
            <p:nvPr/>
          </p:nvSpPr>
          <p:spPr>
            <a:xfrm>
              <a:off x="6447016" y="2440374"/>
              <a:ext cx="5673564" cy="2772803"/>
            </a:xfrm>
            <a:prstGeom prst="rect">
              <a:avLst/>
            </a:prstGeom>
            <a:solidFill>
              <a:srgbClr val="F4E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603303" y="2781084"/>
              <a:ext cx="5129158" cy="2215448"/>
            </a:xfrm>
            <a:prstGeom prst="rect">
              <a:avLst/>
            </a:prstGeom>
            <a:noFill/>
          </p:spPr>
          <p:txBody>
            <a:bodyPr wrap="square" rtlCol="0">
              <a:spAutoFit/>
            </a:bodyPr>
            <a:lstStyle/>
            <a:p>
              <a:r>
                <a:rPr lang="en-US" i="1" dirty="0">
                  <a:solidFill>
                    <a:schemeClr val="bg1">
                      <a:lumMod val="50000"/>
                    </a:schemeClr>
                  </a:solidFill>
                  <a:latin typeface="Lato" charset="0"/>
                  <a:ea typeface="Lato" charset="0"/>
                  <a:cs typeface="Lato" charset="0"/>
                </a:rPr>
                <a:t>“What makes this program so special is that customers know they have </a:t>
              </a:r>
              <a:r>
                <a:rPr lang="en-US" b="1" i="1" dirty="0">
                  <a:solidFill>
                    <a:schemeClr val="bg1">
                      <a:lumMod val="50000"/>
                    </a:schemeClr>
                  </a:solidFill>
                  <a:latin typeface="Lato" charset="0"/>
                  <a:ea typeface="Lato" charset="0"/>
                  <a:cs typeface="Lato" charset="0"/>
                </a:rPr>
                <a:t>easy and direct access </a:t>
              </a:r>
              <a:r>
                <a:rPr lang="en-US" i="1" dirty="0">
                  <a:solidFill>
                    <a:schemeClr val="bg1">
                      <a:lumMod val="50000"/>
                    </a:schemeClr>
                  </a:solidFill>
                  <a:latin typeface="Lato" charset="0"/>
                  <a:ea typeface="Lato" charset="0"/>
                  <a:cs typeface="Lato" charset="0"/>
                </a:rPr>
                <a:t>to a [our] nurse practitioner, someone who truly cares about them and their health. They feel </a:t>
              </a:r>
              <a:r>
                <a:rPr lang="en-US" b="1" i="1" dirty="0">
                  <a:solidFill>
                    <a:schemeClr val="bg1">
                      <a:lumMod val="50000"/>
                    </a:schemeClr>
                  </a:solidFill>
                  <a:latin typeface="Lato" charset="0"/>
                  <a:ea typeface="Lato" charset="0"/>
                  <a:cs typeface="Lato" charset="0"/>
                </a:rPr>
                <a:t>empowered to learn how they can impact their own health</a:t>
              </a:r>
              <a:r>
                <a:rPr lang="en-US" i="1" dirty="0">
                  <a:solidFill>
                    <a:schemeClr val="bg1">
                      <a:lumMod val="50000"/>
                    </a:schemeClr>
                  </a:solidFill>
                  <a:latin typeface="Lato" charset="0"/>
                  <a:ea typeface="Lato" charset="0"/>
                  <a:cs typeface="Lato" charset="0"/>
                </a:rPr>
                <a:t>.”</a:t>
              </a:r>
              <a:r>
                <a:rPr lang="en-US" i="1" baseline="30000" dirty="0">
                  <a:solidFill>
                    <a:schemeClr val="bg1">
                      <a:lumMod val="50000"/>
                    </a:schemeClr>
                  </a:solidFill>
                  <a:latin typeface="Lato" charset="0"/>
                  <a:ea typeface="Lato" charset="0"/>
                  <a:cs typeface="Lato" charset="0"/>
                </a:rPr>
                <a:t>9</a:t>
              </a:r>
            </a:p>
            <a:p>
              <a:r>
                <a:rPr lang="en-US" i="1" dirty="0">
                  <a:solidFill>
                    <a:schemeClr val="bg1">
                      <a:lumMod val="50000"/>
                    </a:schemeClr>
                  </a:solidFill>
                  <a:latin typeface="Lato" charset="0"/>
                  <a:ea typeface="Lato" charset="0"/>
                  <a:cs typeface="Lato" charset="0"/>
                </a:rPr>
                <a:t>     </a:t>
              </a:r>
              <a:r>
                <a:rPr lang="en-US" sz="1600" i="1" dirty="0">
                  <a:solidFill>
                    <a:schemeClr val="bg1">
                      <a:lumMod val="50000"/>
                    </a:schemeClr>
                  </a:solidFill>
                  <a:latin typeface="Lato" charset="0"/>
                  <a:ea typeface="Lato" charset="0"/>
                  <a:cs typeface="Lato" charset="0"/>
                </a:rPr>
                <a:t>- Health Plan, Senior Medical Director</a:t>
              </a:r>
              <a:endParaRPr lang="en-US" sz="1600" i="1" baseline="30000" dirty="0">
                <a:solidFill>
                  <a:schemeClr val="bg1">
                    <a:lumMod val="50000"/>
                  </a:schemeClr>
                </a:solidFill>
                <a:latin typeface="Lato" charset="0"/>
                <a:ea typeface="Lato" charset="0"/>
                <a:cs typeface="Lato" charset="0"/>
              </a:endParaRPr>
            </a:p>
          </p:txBody>
        </p:sp>
      </p:grpSp>
      <p:sp>
        <p:nvSpPr>
          <p:cNvPr id="11" name="Content Placeholder 5"/>
          <p:cNvSpPr txBox="1">
            <a:spLocks/>
          </p:cNvSpPr>
          <p:nvPr/>
        </p:nvSpPr>
        <p:spPr>
          <a:xfrm>
            <a:off x="387459" y="261520"/>
            <a:ext cx="11406752" cy="60617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800" b="0" i="0" kern="1200" baseline="0">
                <a:solidFill>
                  <a:schemeClr val="tx1">
                    <a:lumMod val="65000"/>
                    <a:lumOff val="35000"/>
                  </a:schemeClr>
                </a:solidFill>
                <a:latin typeface="Lato" charset="0"/>
                <a:ea typeface="Lato" charset="0"/>
                <a:cs typeface="Lato" charset="0"/>
              </a:defRPr>
            </a:lvl1pPr>
            <a:lvl2pPr marL="742886" marR="0" indent="-285750" algn="l" defTabSz="914400" rtl="0" eaLnBrk="1" fontAlgn="auto" latinLnBrk="0" hangingPunct="1">
              <a:lnSpc>
                <a:spcPct val="150000"/>
              </a:lnSpc>
              <a:spcBef>
                <a:spcPts val="1000"/>
              </a:spcBef>
              <a:spcAft>
                <a:spcPts val="0"/>
              </a:spcAft>
              <a:buClr>
                <a:srgbClr val="A2AF00"/>
              </a:buClr>
              <a:buSzTx/>
              <a:buFont typeface="Wingdings" charset="2"/>
              <a:buChar char="ü"/>
              <a:tabLst/>
              <a:defRPr sz="2400" b="0" i="0" kern="1200">
                <a:solidFill>
                  <a:schemeClr val="tx1">
                    <a:lumMod val="65000"/>
                    <a:lumOff val="35000"/>
                  </a:schemeClr>
                </a:solidFill>
                <a:latin typeface="Lato" charset="0"/>
                <a:ea typeface="Lato" charset="0"/>
                <a:cs typeface="Lato"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lumMod val="65000"/>
                    <a:lumOff val="35000"/>
                  </a:schemeClr>
                </a:solidFill>
                <a:latin typeface="Lato" charset="0"/>
                <a:ea typeface="Lato" charset="0"/>
                <a:cs typeface="Lato"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lumMod val="65000"/>
                    <a:lumOff val="35000"/>
                  </a:schemeClr>
                </a:solidFill>
                <a:latin typeface="Lato" charset="0"/>
                <a:ea typeface="Lato" charset="0"/>
                <a:cs typeface="Lato"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600" b="0" i="0" kern="1200">
                <a:solidFill>
                  <a:schemeClr val="tx1">
                    <a:lumMod val="65000"/>
                    <a:lumOff val="35000"/>
                  </a:schemeClr>
                </a:solidFill>
                <a:latin typeface="Lato" charset="0"/>
                <a:ea typeface="Lato" charset="0"/>
                <a:cs typeface="La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0"/>
              </a:spcBef>
            </a:pPr>
            <a:r>
              <a:rPr lang="en-US" sz="4400" spc="-150" dirty="0">
                <a:latin typeface="Trade Gothic LT Std Bold Condensed No. 20" charset="0"/>
                <a:ea typeface="Trade Gothic LT Std Bold Condensed No. 20" charset="0"/>
                <a:cs typeface="Trade Gothic LT Std Bold Condensed No. 20" charset="0"/>
              </a:rPr>
              <a:t>Nationwide “Top-5” Medicare Advantage Payer</a:t>
            </a:r>
          </a:p>
          <a:p>
            <a:pPr algn="ctr">
              <a:spcBef>
                <a:spcPct val="0"/>
              </a:spcBef>
            </a:pPr>
            <a:r>
              <a:rPr lang="en-US" sz="3200" spc="-150" dirty="0">
                <a:latin typeface="Trade Gothic LT Std Bold Condensed No. 20" charset="0"/>
                <a:ea typeface="Trade Gothic LT Std Bold Condensed No. 20" charset="0"/>
                <a:cs typeface="Trade Gothic LT Std Bold Condensed No. 20" charset="0"/>
              </a:rPr>
              <a:t>Congestive Heart Failure RPM Program</a:t>
            </a:r>
            <a:endParaRPr lang="en-US" sz="4000" spc="-150" dirty="0">
              <a:latin typeface="Trade Gothic LT Std Bold Condensed No. 20" charset="0"/>
              <a:ea typeface="Trade Gothic LT Std Bold Condensed No. 20" charset="0"/>
              <a:cs typeface="Trade Gothic LT Std Bold Condensed No. 20" charset="0"/>
            </a:endParaRPr>
          </a:p>
        </p:txBody>
      </p:sp>
      <p:grpSp>
        <p:nvGrpSpPr>
          <p:cNvPr id="9" name="Group 8"/>
          <p:cNvGrpSpPr/>
          <p:nvPr/>
        </p:nvGrpSpPr>
        <p:grpSpPr>
          <a:xfrm>
            <a:off x="342955" y="1697181"/>
            <a:ext cx="7449038" cy="3941039"/>
            <a:chOff x="316831" y="1631870"/>
            <a:chExt cx="7449038" cy="3941039"/>
          </a:xfrm>
        </p:grpSpPr>
        <p:sp>
          <p:nvSpPr>
            <p:cNvPr id="10" name="TextBox 9"/>
            <p:cNvSpPr txBox="1"/>
            <p:nvPr/>
          </p:nvSpPr>
          <p:spPr>
            <a:xfrm>
              <a:off x="316831" y="1657991"/>
              <a:ext cx="7449038" cy="3914918"/>
            </a:xfrm>
            <a:prstGeom prst="rect">
              <a:avLst/>
            </a:prstGeom>
            <a:noFill/>
          </p:spPr>
          <p:txBody>
            <a:bodyPr wrap="square" rtlCol="0">
              <a:spAutoFit/>
            </a:bodyPr>
            <a:lstStyle/>
            <a:p>
              <a:pPr>
                <a:lnSpc>
                  <a:spcPct val="90000"/>
                </a:lnSpc>
              </a:pPr>
              <a:r>
                <a:rPr lang="en-US" sz="2400" b="1" dirty="0">
                  <a:solidFill>
                    <a:schemeClr val="tx1">
                      <a:lumMod val="75000"/>
                      <a:lumOff val="25000"/>
                    </a:schemeClr>
                  </a:solidFill>
                  <a:latin typeface="Lato" charset="0"/>
                  <a:ea typeface="Lato" charset="0"/>
                  <a:cs typeface="Lato" charset="0"/>
                </a:rPr>
                <a:t>Admissions </a:t>
              </a:r>
              <a:r>
                <a:rPr lang="en-US" sz="2400" b="1" dirty="0">
                  <a:solidFill>
                    <a:schemeClr val="accent6"/>
                  </a:solidFill>
                  <a:latin typeface="Lato" charset="0"/>
                  <a:ea typeface="Lato" charset="0"/>
                  <a:cs typeface="Lato" charset="0"/>
                </a:rPr>
                <a:t>Reduced by 40%</a:t>
              </a:r>
              <a:endParaRPr lang="en-US" sz="2400" baseline="30000" dirty="0">
                <a:solidFill>
                  <a:schemeClr val="accent6"/>
                </a:solidFill>
                <a:latin typeface="Lato" charset="0"/>
                <a:ea typeface="Lato" charset="0"/>
                <a:cs typeface="Lato" charset="0"/>
              </a:endParaRPr>
            </a:p>
            <a:p>
              <a:pPr>
                <a:lnSpc>
                  <a:spcPct val="90000"/>
                </a:lnSpc>
              </a:pPr>
              <a:r>
                <a:rPr lang="en-US" dirty="0">
                  <a:solidFill>
                    <a:schemeClr val="tx1">
                      <a:lumMod val="75000"/>
                      <a:lumOff val="25000"/>
                    </a:schemeClr>
                  </a:solidFill>
                  <a:latin typeface="Lato" charset="0"/>
                  <a:ea typeface="Lato" charset="0"/>
                  <a:cs typeface="Lato" charset="0"/>
                </a:rPr>
                <a:t>   vs. non-enrolled patients +73%.</a:t>
              </a:r>
              <a:br>
                <a:rPr lang="en-US" dirty="0">
                  <a:solidFill>
                    <a:schemeClr val="tx1">
                      <a:lumMod val="75000"/>
                      <a:lumOff val="25000"/>
                    </a:schemeClr>
                  </a:solidFill>
                  <a:latin typeface="Lato" charset="0"/>
                  <a:ea typeface="Lato" charset="0"/>
                  <a:cs typeface="Lato" charset="0"/>
                </a:rPr>
              </a:br>
              <a:r>
                <a:rPr lang="en-US" dirty="0">
                  <a:solidFill>
                    <a:schemeClr val="tx1">
                      <a:lumMod val="75000"/>
                      <a:lumOff val="25000"/>
                    </a:schemeClr>
                  </a:solidFill>
                  <a:latin typeface="Lato" charset="0"/>
                  <a:ea typeface="Lato" charset="0"/>
                  <a:cs typeface="Lato" charset="0"/>
                </a:rPr>
                <a:t/>
              </a:r>
              <a:br>
                <a:rPr lang="en-US" dirty="0">
                  <a:solidFill>
                    <a:schemeClr val="tx1">
                      <a:lumMod val="75000"/>
                      <a:lumOff val="25000"/>
                    </a:schemeClr>
                  </a:solidFill>
                  <a:latin typeface="Lato" charset="0"/>
                  <a:ea typeface="Lato" charset="0"/>
                  <a:cs typeface="Lato" charset="0"/>
                </a:rPr>
              </a:br>
              <a:endParaRPr lang="en-US" dirty="0">
                <a:solidFill>
                  <a:schemeClr val="tx1">
                    <a:lumMod val="75000"/>
                    <a:lumOff val="25000"/>
                  </a:schemeClr>
                </a:solidFill>
                <a:latin typeface="Lato" charset="0"/>
                <a:ea typeface="Lato" charset="0"/>
                <a:cs typeface="Lato" charset="0"/>
              </a:endParaRPr>
            </a:p>
            <a:p>
              <a:pPr>
                <a:lnSpc>
                  <a:spcPct val="90000"/>
                </a:lnSpc>
              </a:pPr>
              <a:r>
                <a:rPr lang="en-US" sz="2400" b="1" dirty="0">
                  <a:solidFill>
                    <a:schemeClr val="tx1">
                      <a:lumMod val="75000"/>
                      <a:lumOff val="25000"/>
                    </a:schemeClr>
                  </a:solidFill>
                  <a:latin typeface="Lato" charset="0"/>
                  <a:ea typeface="Lato" charset="0"/>
                  <a:cs typeface="Lato" charset="0"/>
                </a:rPr>
                <a:t>Readmissions </a:t>
              </a:r>
              <a:r>
                <a:rPr lang="en-US" sz="2400" b="1" dirty="0">
                  <a:solidFill>
                    <a:schemeClr val="accent6"/>
                  </a:solidFill>
                  <a:latin typeface="Lato" charset="0"/>
                  <a:ea typeface="Lato" charset="0"/>
                  <a:cs typeface="Lato" charset="0"/>
                </a:rPr>
                <a:t>Reduced by 32%</a:t>
              </a:r>
            </a:p>
            <a:p>
              <a:pPr>
                <a:lnSpc>
                  <a:spcPct val="90000"/>
                </a:lnSpc>
              </a:pPr>
              <a:r>
                <a:rPr lang="en-US" dirty="0">
                  <a:solidFill>
                    <a:schemeClr val="tx1">
                      <a:lumMod val="75000"/>
                      <a:lumOff val="25000"/>
                    </a:schemeClr>
                  </a:solidFill>
                  <a:latin typeface="Lato" charset="0"/>
                  <a:ea typeface="Lato" charset="0"/>
                  <a:cs typeface="Lato" charset="0"/>
                </a:rPr>
                <a:t>vs. non-enrolled patients +88%.</a:t>
              </a:r>
              <a:br>
                <a:rPr lang="en-US" dirty="0">
                  <a:solidFill>
                    <a:schemeClr val="tx1">
                      <a:lumMod val="75000"/>
                      <a:lumOff val="25000"/>
                    </a:schemeClr>
                  </a:solidFill>
                  <a:latin typeface="Lato" charset="0"/>
                  <a:ea typeface="Lato" charset="0"/>
                  <a:cs typeface="Lato" charset="0"/>
                </a:rPr>
              </a:br>
              <a:r>
                <a:rPr lang="en-US" dirty="0">
                  <a:solidFill>
                    <a:schemeClr val="tx1">
                      <a:lumMod val="75000"/>
                      <a:lumOff val="25000"/>
                    </a:schemeClr>
                  </a:solidFill>
                  <a:latin typeface="Lato" charset="0"/>
                  <a:ea typeface="Lato" charset="0"/>
                  <a:cs typeface="Lato" charset="0"/>
                </a:rPr>
                <a:t/>
              </a:r>
              <a:br>
                <a:rPr lang="en-US" dirty="0">
                  <a:solidFill>
                    <a:schemeClr val="tx1">
                      <a:lumMod val="75000"/>
                      <a:lumOff val="25000"/>
                    </a:schemeClr>
                  </a:solidFill>
                  <a:latin typeface="Lato" charset="0"/>
                  <a:ea typeface="Lato" charset="0"/>
                  <a:cs typeface="Lato" charset="0"/>
                </a:rPr>
              </a:br>
              <a:endParaRPr lang="en-US" dirty="0">
                <a:solidFill>
                  <a:schemeClr val="tx1">
                    <a:lumMod val="75000"/>
                    <a:lumOff val="25000"/>
                  </a:schemeClr>
                </a:solidFill>
                <a:latin typeface="Lato" charset="0"/>
                <a:ea typeface="Lato" charset="0"/>
                <a:cs typeface="Lato" charset="0"/>
              </a:endParaRPr>
            </a:p>
            <a:p>
              <a:pPr>
                <a:lnSpc>
                  <a:spcPct val="90000"/>
                </a:lnSpc>
              </a:pPr>
              <a:r>
                <a:rPr lang="en-US" sz="2400" b="1" dirty="0">
                  <a:solidFill>
                    <a:schemeClr val="tx1">
                      <a:lumMod val="75000"/>
                      <a:lumOff val="25000"/>
                    </a:schemeClr>
                  </a:solidFill>
                  <a:latin typeface="Lato" charset="0"/>
                  <a:ea typeface="Lato" charset="0"/>
                  <a:cs typeface="Lato" charset="0"/>
                </a:rPr>
                <a:t>ER Utilization </a:t>
              </a:r>
              <a:r>
                <a:rPr lang="en-US" sz="2400" b="1" dirty="0">
                  <a:solidFill>
                    <a:schemeClr val="accent6"/>
                  </a:solidFill>
                  <a:latin typeface="Lato" charset="0"/>
                  <a:ea typeface="Lato" charset="0"/>
                  <a:cs typeface="Lato" charset="0"/>
                </a:rPr>
                <a:t>Reduced by 29%</a:t>
              </a:r>
            </a:p>
            <a:p>
              <a:pPr>
                <a:lnSpc>
                  <a:spcPct val="90000"/>
                </a:lnSpc>
              </a:pPr>
              <a:r>
                <a:rPr lang="en-US" dirty="0">
                  <a:solidFill>
                    <a:schemeClr val="tx1">
                      <a:lumMod val="75000"/>
                      <a:lumOff val="25000"/>
                    </a:schemeClr>
                  </a:solidFill>
                  <a:latin typeface="Lato" charset="0"/>
                  <a:ea typeface="Lato" charset="0"/>
                  <a:cs typeface="Lato" charset="0"/>
                </a:rPr>
                <a:t>vs. non-enrolled patients +31%.</a:t>
              </a:r>
              <a:br>
                <a:rPr lang="en-US" dirty="0">
                  <a:solidFill>
                    <a:schemeClr val="tx1">
                      <a:lumMod val="75000"/>
                      <a:lumOff val="25000"/>
                    </a:schemeClr>
                  </a:solidFill>
                  <a:latin typeface="Lato" charset="0"/>
                  <a:ea typeface="Lato" charset="0"/>
                  <a:cs typeface="Lato" charset="0"/>
                </a:rPr>
              </a:br>
              <a:r>
                <a:rPr lang="en-US" dirty="0">
                  <a:solidFill>
                    <a:schemeClr val="tx1">
                      <a:lumMod val="75000"/>
                      <a:lumOff val="25000"/>
                    </a:schemeClr>
                  </a:solidFill>
                  <a:latin typeface="Lato" charset="0"/>
                  <a:ea typeface="Lato" charset="0"/>
                  <a:cs typeface="Lato" charset="0"/>
                </a:rPr>
                <a:t/>
              </a:r>
              <a:br>
                <a:rPr lang="en-US" dirty="0">
                  <a:solidFill>
                    <a:schemeClr val="tx1">
                      <a:lumMod val="75000"/>
                      <a:lumOff val="25000"/>
                    </a:schemeClr>
                  </a:solidFill>
                  <a:latin typeface="Lato" charset="0"/>
                  <a:ea typeface="Lato" charset="0"/>
                  <a:cs typeface="Lato" charset="0"/>
                </a:rPr>
              </a:br>
              <a:endParaRPr lang="en-US" dirty="0">
                <a:solidFill>
                  <a:schemeClr val="tx1">
                    <a:lumMod val="75000"/>
                    <a:lumOff val="25000"/>
                  </a:schemeClr>
                </a:solidFill>
                <a:latin typeface="Lato" charset="0"/>
                <a:ea typeface="Lato" charset="0"/>
                <a:cs typeface="Lato" charset="0"/>
              </a:endParaRPr>
            </a:p>
            <a:p>
              <a:pPr>
                <a:lnSpc>
                  <a:spcPct val="90000"/>
                </a:lnSpc>
              </a:pPr>
              <a:r>
                <a:rPr lang="en-US" sz="2400" b="1" dirty="0">
                  <a:solidFill>
                    <a:schemeClr val="tx1">
                      <a:lumMod val="75000"/>
                      <a:lumOff val="25000"/>
                    </a:schemeClr>
                  </a:solidFill>
                  <a:latin typeface="Lato" charset="0"/>
                  <a:ea typeface="Lato" charset="0"/>
                  <a:cs typeface="Lato" charset="0"/>
                </a:rPr>
                <a:t>Total Medical Expenses </a:t>
              </a:r>
              <a:r>
                <a:rPr lang="en-US" sz="2400" b="1" dirty="0">
                  <a:solidFill>
                    <a:schemeClr val="accent6"/>
                  </a:solidFill>
                  <a:latin typeface="Lato" charset="0"/>
                  <a:ea typeface="Lato" charset="0"/>
                  <a:cs typeface="Lato" charset="0"/>
                </a:rPr>
                <a:t>Reduced by 26%</a:t>
              </a:r>
            </a:p>
            <a:p>
              <a:pPr>
                <a:lnSpc>
                  <a:spcPct val="90000"/>
                </a:lnSpc>
              </a:pPr>
              <a:r>
                <a:rPr lang="en-US" dirty="0">
                  <a:solidFill>
                    <a:schemeClr val="tx1">
                      <a:lumMod val="75000"/>
                      <a:lumOff val="25000"/>
                    </a:schemeClr>
                  </a:solidFill>
                  <a:latin typeface="Lato" charset="0"/>
                  <a:ea typeface="Lato" charset="0"/>
                  <a:cs typeface="Lato" charset="0"/>
                </a:rPr>
                <a:t>vs. non-enrolled patients +44%.</a:t>
              </a:r>
            </a:p>
          </p:txBody>
        </p:sp>
        <p:sp>
          <p:nvSpPr>
            <p:cNvPr id="8" name="Rectangle 7"/>
            <p:cNvSpPr/>
            <p:nvPr/>
          </p:nvSpPr>
          <p:spPr>
            <a:xfrm>
              <a:off x="4520916" y="1631870"/>
              <a:ext cx="260008" cy="338554"/>
            </a:xfrm>
            <a:prstGeom prst="rect">
              <a:avLst/>
            </a:prstGeom>
          </p:spPr>
          <p:txBody>
            <a:bodyPr wrap="none">
              <a:spAutoFit/>
            </a:bodyPr>
            <a:lstStyle/>
            <a:p>
              <a:r>
                <a:rPr lang="en-US" sz="1600" baseline="30000" dirty="0">
                  <a:solidFill>
                    <a:schemeClr val="tx1">
                      <a:lumMod val="75000"/>
                      <a:lumOff val="25000"/>
                    </a:schemeClr>
                  </a:solidFill>
                  <a:latin typeface="Lato" charset="0"/>
                  <a:ea typeface="Lato" charset="0"/>
                  <a:cs typeface="Lato" charset="0"/>
                </a:rPr>
                <a:t>8</a:t>
              </a:r>
              <a:endParaRPr lang="en-US" sz="1600" dirty="0"/>
            </a:p>
          </p:txBody>
        </p:sp>
        <p:sp>
          <p:nvSpPr>
            <p:cNvPr id="14" name="Rectangle 13"/>
            <p:cNvSpPr/>
            <p:nvPr/>
          </p:nvSpPr>
          <p:spPr>
            <a:xfrm>
              <a:off x="4851751" y="2698816"/>
              <a:ext cx="260008" cy="338554"/>
            </a:xfrm>
            <a:prstGeom prst="rect">
              <a:avLst/>
            </a:prstGeom>
          </p:spPr>
          <p:txBody>
            <a:bodyPr wrap="none">
              <a:spAutoFit/>
            </a:bodyPr>
            <a:lstStyle/>
            <a:p>
              <a:r>
                <a:rPr lang="en-US" sz="1600" baseline="30000" dirty="0">
                  <a:solidFill>
                    <a:schemeClr val="tx1">
                      <a:lumMod val="75000"/>
                      <a:lumOff val="25000"/>
                    </a:schemeClr>
                  </a:solidFill>
                  <a:latin typeface="Lato" charset="0"/>
                  <a:ea typeface="Lato" charset="0"/>
                  <a:cs typeface="Lato" charset="0"/>
                </a:rPr>
                <a:t>8</a:t>
              </a:r>
              <a:endParaRPr lang="en-US" sz="1600" dirty="0"/>
            </a:p>
          </p:txBody>
        </p:sp>
        <p:sp>
          <p:nvSpPr>
            <p:cNvPr id="15" name="Rectangle 14"/>
            <p:cNvSpPr/>
            <p:nvPr/>
          </p:nvSpPr>
          <p:spPr>
            <a:xfrm>
              <a:off x="4752679" y="3775364"/>
              <a:ext cx="260008" cy="338554"/>
            </a:xfrm>
            <a:prstGeom prst="rect">
              <a:avLst/>
            </a:prstGeom>
          </p:spPr>
          <p:txBody>
            <a:bodyPr wrap="none">
              <a:spAutoFit/>
            </a:bodyPr>
            <a:lstStyle/>
            <a:p>
              <a:r>
                <a:rPr lang="en-US" sz="1600" baseline="30000" dirty="0">
                  <a:solidFill>
                    <a:schemeClr val="tx1">
                      <a:lumMod val="75000"/>
                      <a:lumOff val="25000"/>
                    </a:schemeClr>
                  </a:solidFill>
                  <a:latin typeface="Lato" charset="0"/>
                  <a:ea typeface="Lato" charset="0"/>
                  <a:cs typeface="Lato" charset="0"/>
                </a:rPr>
                <a:t>8</a:t>
              </a:r>
              <a:endParaRPr lang="en-US" sz="1600" dirty="0"/>
            </a:p>
          </p:txBody>
        </p:sp>
        <p:sp>
          <p:nvSpPr>
            <p:cNvPr id="16" name="Rectangle 15"/>
            <p:cNvSpPr/>
            <p:nvPr/>
          </p:nvSpPr>
          <p:spPr>
            <a:xfrm>
              <a:off x="6210375" y="4810481"/>
              <a:ext cx="260008" cy="338554"/>
            </a:xfrm>
            <a:prstGeom prst="rect">
              <a:avLst/>
            </a:prstGeom>
          </p:spPr>
          <p:txBody>
            <a:bodyPr wrap="none">
              <a:spAutoFit/>
            </a:bodyPr>
            <a:lstStyle/>
            <a:p>
              <a:r>
                <a:rPr lang="en-US" sz="1600" baseline="30000" dirty="0">
                  <a:solidFill>
                    <a:schemeClr val="tx1">
                      <a:lumMod val="75000"/>
                      <a:lumOff val="25000"/>
                    </a:schemeClr>
                  </a:solidFill>
                  <a:latin typeface="Lato" charset="0"/>
                  <a:ea typeface="Lato" charset="0"/>
                  <a:cs typeface="Lato" charset="0"/>
                </a:rPr>
                <a:t>8</a:t>
              </a:r>
              <a:endParaRPr lang="en-US" sz="1600" dirty="0"/>
            </a:p>
          </p:txBody>
        </p:sp>
      </p:grpSp>
      <p:sp>
        <p:nvSpPr>
          <p:cNvPr id="17" name="Rectangle 16"/>
          <p:cNvSpPr/>
          <p:nvPr/>
        </p:nvSpPr>
        <p:spPr>
          <a:xfrm>
            <a:off x="6644185" y="4718105"/>
            <a:ext cx="5353987" cy="1200329"/>
          </a:xfrm>
          <a:prstGeom prst="rect">
            <a:avLst/>
          </a:prstGeom>
        </p:spPr>
        <p:txBody>
          <a:bodyPr wrap="square">
            <a:spAutoFit/>
          </a:bodyPr>
          <a:lstStyle/>
          <a:p>
            <a:pPr algn="ctr"/>
            <a:r>
              <a:rPr lang="en-US" sz="2400" b="1" dirty="0">
                <a:solidFill>
                  <a:schemeClr val="accent2"/>
                </a:solidFill>
                <a:latin typeface="Lato" charset="0"/>
                <a:ea typeface="Lato" charset="0"/>
                <a:cs typeface="Lato" charset="0"/>
              </a:rPr>
              <a:t>Program is expanding. Medicare Advantage proving ground for new care models is delivering results.</a:t>
            </a:r>
          </a:p>
        </p:txBody>
      </p:sp>
    </p:spTree>
    <p:extLst>
      <p:ext uri="{BB962C8B-B14F-4D97-AF65-F5344CB8AC3E}">
        <p14:creationId xmlns:p14="http://schemas.microsoft.com/office/powerpoint/2010/main" val="212266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229A31A-F639-6A4C-B040-F6C099BA1591}" type="slidenum">
              <a:rPr lang="ms-MY" smtClean="0"/>
              <a:pPr/>
              <a:t>9</a:t>
            </a:fld>
            <a:endParaRPr lang="ms-MY" dirty="0"/>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0996"/>
            <a:ext cx="12198349" cy="6225714"/>
          </a:xfrm>
          <a:prstGeom prst="rect">
            <a:avLst/>
          </a:prstGeom>
        </p:spPr>
      </p:pic>
    </p:spTree>
    <p:extLst>
      <p:ext uri="{BB962C8B-B14F-4D97-AF65-F5344CB8AC3E}">
        <p14:creationId xmlns:p14="http://schemas.microsoft.com/office/powerpoint/2010/main" val="4299969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1272</TotalTime>
  <Words>761</Words>
  <Application>Microsoft Office PowerPoint</Application>
  <PresentationFormat>Custom</PresentationFormat>
  <Paragraphs>143</Paragraphs>
  <Slides>14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Corbel</vt:lpstr>
      <vt:lpstr>Lato</vt:lpstr>
      <vt:lpstr>Lato Regular</vt:lpstr>
      <vt:lpstr>Trade Gothic LT Std Bold Condensed No. 20</vt:lpstr>
      <vt:lpstr>Trade Gothic LT Std Cn</vt:lpstr>
      <vt:lpstr>Wingdings</vt:lpstr>
      <vt:lpstr>Office Theme</vt:lpstr>
      <vt:lpstr>PowerPoint Presentation</vt:lpstr>
      <vt:lpstr>Chronic Disease and  Remote Patient Monitoring in the United States</vt:lpstr>
      <vt:lpstr>Chronic Disease in the United States</vt:lpstr>
      <vt:lpstr>Virtual Consultation and Remote Patient Monitoring</vt:lpstr>
      <vt:lpstr>Remote Patient Monitoring – 90 Day Program</vt:lpstr>
      <vt:lpstr>PowerPoint Presentation</vt:lpstr>
      <vt:lpstr>PowerPoint Presentation</vt:lpstr>
      <vt:lpstr>PowerPoint Presentation</vt:lpstr>
      <vt:lpstr>PowerPoint Presentation</vt:lpstr>
      <vt:lpstr>Chronic Care Coordination - Senate Finance</vt:lpstr>
      <vt:lpstr>Connect For Health - Bi-Partisan and Bi-Cameral</vt:lpstr>
      <vt:lpstr>Citations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Hawthorne, Keller</dc:creator>
  <cp:lastModifiedBy>Krista Drobac</cp:lastModifiedBy>
  <cp:revision>152</cp:revision>
  <dcterms:created xsi:type="dcterms:W3CDTF">2016-03-28T19:57:26Z</dcterms:created>
  <dcterms:modified xsi:type="dcterms:W3CDTF">2016-12-09T14:53:07Z</dcterms:modified>
</cp:coreProperties>
</file>