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7" r:id="rId2"/>
    <p:sldId id="285" r:id="rId3"/>
    <p:sldId id="278" r:id="rId4"/>
    <p:sldId id="306" r:id="rId5"/>
    <p:sldId id="313" r:id="rId6"/>
    <p:sldId id="308" r:id="rId7"/>
    <p:sldId id="283" r:id="rId8"/>
    <p:sldId id="284" r:id="rId9"/>
    <p:sldId id="270" r:id="rId10"/>
    <p:sldId id="286" r:id="rId11"/>
    <p:sldId id="287" r:id="rId12"/>
    <p:sldId id="289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Arlett" initials="AA" lastIdx="63" clrIdx="0">
    <p:extLst/>
  </p:cmAuthor>
  <p:cmAuthor id="2" name="Jordie Valdes" initials="JV" lastIdx="35" clrIdx="1">
    <p:extLst/>
  </p:cmAuthor>
  <p:cmAuthor id="3" name="Renzi, Marie" initials="RM" lastIdx="72" clrIdx="2"/>
  <p:cmAuthor id="4" name="Matthew Marino" initials="MM" lastIdx="1" clrIdx="3">
    <p:extLst/>
  </p:cmAuthor>
  <p:cmAuthor id="5" name="Matthew Marino" initials="MM [2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E90"/>
    <a:srgbClr val="666666"/>
    <a:srgbClr val="F3833D"/>
    <a:srgbClr val="333333"/>
    <a:srgbClr val="7F7F7F"/>
    <a:srgbClr val="999999"/>
    <a:srgbClr val="98B460"/>
    <a:srgbClr val="5D9674"/>
    <a:srgbClr val="FEC246"/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2"/>
    <p:restoredTop sz="94613"/>
  </p:normalViewPr>
  <p:slideViewPr>
    <p:cSldViewPr snapToGrid="0" snapToObjects="1">
      <p:cViewPr varScale="1">
        <p:scale>
          <a:sx n="73" d="100"/>
          <a:sy n="7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8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IFP09\HO_Active\PPR_LHOnline\Abstract\figures_for_post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CIFP09\HO_Active\PPR_LHOnline\Table%20shells\tables%20follow%20up%20-%20chart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CIFP09\HO_Active\PPR_LHOnline\Table%20shells\tables%20v5%20-%20char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99387576552937"/>
          <c:y val="2.571725838635746E-2"/>
          <c:w val="0.56457397686400301"/>
          <c:h val="0.940850305711377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6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Sheet1!$B$14:$B$24</c:f>
              <c:strCache>
                <c:ptCount val="11"/>
                <c:pt idx="0">
                  <c:v>Sinusitis (1,689)</c:v>
                </c:pt>
                <c:pt idx="1">
                  <c:v>Upper respiratory infection (849)</c:v>
                </c:pt>
                <c:pt idx="2">
                  <c:v>Urinary tract infection (413)</c:v>
                </c:pt>
                <c:pt idx="3">
                  <c:v>Bronchitis (397)</c:v>
                </c:pt>
                <c:pt idx="4">
                  <c:v>Conjunctivitis (356)</c:v>
                </c:pt>
                <c:pt idx="5">
                  <c:v>Pharyngitis (285)</c:v>
                </c:pt>
                <c:pt idx="6">
                  <c:v>Cough (158)</c:v>
                </c:pt>
                <c:pt idx="7">
                  <c:v>Contact Dermatitis (145)</c:v>
                </c:pt>
                <c:pt idx="8">
                  <c:v>Influenza (140)</c:v>
                </c:pt>
                <c:pt idx="9">
                  <c:v>Digestive symptoms – diarrhea, nausea, vomiting (104)</c:v>
                </c:pt>
                <c:pt idx="10">
                  <c:v>Ear disorders – ear pain (99)</c:v>
                </c:pt>
              </c:strCache>
            </c:strRef>
          </c:cat>
          <c:val>
            <c:numRef>
              <c:f>Sheet1!$C$14:$C$24</c:f>
              <c:numCache>
                <c:formatCode>0%</c:formatCode>
                <c:ptCount val="11"/>
                <c:pt idx="0">
                  <c:v>0.36</c:v>
                </c:pt>
                <c:pt idx="1">
                  <c:v>0.18</c:v>
                </c:pt>
                <c:pt idx="2">
                  <c:v>0.09</c:v>
                </c:pt>
                <c:pt idx="3">
                  <c:v>0.09</c:v>
                </c:pt>
                <c:pt idx="4">
                  <c:v>0.08</c:v>
                </c:pt>
                <c:pt idx="5">
                  <c:v>0.06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2.7725634517663713E-2"/>
          <c:w val="0.4144771620270587"/>
          <c:h val="0.97226557547337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Quality!$E$59</c:f>
              <c:strCache>
                <c:ptCount val="1"/>
                <c:pt idx="0">
                  <c:v>similar diagnosis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1A39FCE-FB1E-4DB9-893A-ACE897FCE62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44B63D7-49E1-4A9D-947F-53778CB4A48A}" type="VALUE">
                      <a:rPr lang="en-US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49D2364-C97D-4254-AAC0-59304BB55788}" type="VALUE">
                      <a:rPr lang="en-US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836B2A9-D5D5-4088-B847-A68ED6D50181}" type="VALUE">
                      <a:rPr lang="en-US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Quality!$F$58:$J$58</c:f>
              <c:strCache>
                <c:ptCount val="5"/>
                <c:pt idx="0">
                  <c:v>LHO</c:v>
                </c:pt>
                <c:pt idx="1">
                  <c:v>RHC</c:v>
                </c:pt>
                <c:pt idx="2">
                  <c:v>UCC*</c:v>
                </c:pt>
                <c:pt idx="3">
                  <c:v>ED*</c:v>
                </c:pt>
                <c:pt idx="4">
                  <c:v>PCP</c:v>
                </c:pt>
              </c:strCache>
            </c:strRef>
          </c:cat>
          <c:val>
            <c:numRef>
              <c:f>Quality!$F$59:$J$59</c:f>
              <c:numCache>
                <c:formatCode>0%</c:formatCode>
                <c:ptCount val="5"/>
                <c:pt idx="0">
                  <c:v>6.3994828700711048E-2</c:v>
                </c:pt>
                <c:pt idx="1">
                  <c:v>7.3096885813148799E-2</c:v>
                </c:pt>
                <c:pt idx="2">
                  <c:v>6.138570807363386E-2</c:v>
                </c:pt>
                <c:pt idx="3">
                  <c:v>8.5254614666379375E-2</c:v>
                </c:pt>
                <c:pt idx="4">
                  <c:v>7.3260073260073263E-2</c:v>
                </c:pt>
              </c:numCache>
            </c:numRef>
          </c:val>
        </c:ser>
        <c:ser>
          <c:idx val="1"/>
          <c:order val="1"/>
          <c:tx>
            <c:strRef>
              <c:f>Quality!$E$60</c:f>
              <c:strCache>
                <c:ptCount val="1"/>
                <c:pt idx="0">
                  <c:v>other diagnosis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Quality!$F$58:$J$58</c:f>
              <c:strCache>
                <c:ptCount val="5"/>
                <c:pt idx="0">
                  <c:v>LHO</c:v>
                </c:pt>
                <c:pt idx="1">
                  <c:v>RHC</c:v>
                </c:pt>
                <c:pt idx="2">
                  <c:v>UCC*</c:v>
                </c:pt>
                <c:pt idx="3">
                  <c:v>ED*</c:v>
                </c:pt>
                <c:pt idx="4">
                  <c:v>PCP</c:v>
                </c:pt>
              </c:strCache>
            </c:strRef>
          </c:cat>
          <c:val>
            <c:numRef>
              <c:f>Quality!$F$60:$J$60</c:f>
              <c:numCache>
                <c:formatCode>0%</c:formatCode>
                <c:ptCount val="5"/>
                <c:pt idx="0">
                  <c:v>0.21719457013574661</c:v>
                </c:pt>
                <c:pt idx="1">
                  <c:v>0.21280276816608998</c:v>
                </c:pt>
                <c:pt idx="2">
                  <c:v>0.1947383678794028</c:v>
                </c:pt>
                <c:pt idx="3">
                  <c:v>0.25791855203619907</c:v>
                </c:pt>
                <c:pt idx="4">
                  <c:v>0.20828844358256121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69024"/>
        <c:axId val="170745856"/>
      </c:barChart>
      <c:catAx>
        <c:axId val="1707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45856"/>
        <c:crosses val="autoZero"/>
        <c:auto val="1"/>
        <c:lblAlgn val="ctr"/>
        <c:lblOffset val="100"/>
        <c:noMultiLvlLbl val="0"/>
      </c:catAx>
      <c:valAx>
        <c:axId val="1707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0541917554423"/>
          <c:y val="0.1469337635845917"/>
          <c:w val="0.68053779838583861"/>
          <c:h val="0.641563237536289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savings!$A$3:$A$7</c:f>
              <c:strCache>
                <c:ptCount val="5"/>
                <c:pt idx="0">
                  <c:v>Emergency room</c:v>
                </c:pt>
                <c:pt idx="1">
                  <c:v>Done nothing</c:v>
                </c:pt>
                <c:pt idx="2">
                  <c:v>Physician office</c:v>
                </c:pt>
                <c:pt idx="3">
                  <c:v>Retail clinic</c:v>
                </c:pt>
                <c:pt idx="4">
                  <c:v>Urgent care</c:v>
                </c:pt>
              </c:strCache>
            </c:strRef>
          </c:cat>
          <c:val>
            <c:numRef>
              <c:f>savings!$B$3:$B$7</c:f>
              <c:numCache>
                <c:formatCode>0%</c:formatCode>
                <c:ptCount val="5"/>
                <c:pt idx="0">
                  <c:v>0.06</c:v>
                </c:pt>
                <c:pt idx="1">
                  <c:v>0.13</c:v>
                </c:pt>
                <c:pt idx="2">
                  <c:v>0.33</c:v>
                </c:pt>
                <c:pt idx="3">
                  <c:v>0.06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3416201146815638"/>
          <c:w val="0.93055555555555558"/>
          <c:h val="0.14141060434860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0.05556</cdr:x>
      <cdr:y>0</cdr:y>
    </cdr:from>
    <cdr:to>
      <cdr:x>1</cdr:x>
      <cdr:y>0.16452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000" y="0"/>
          <a:ext cx="4318000" cy="627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Patients reported they would have used the following, if not LHO</a:t>
          </a:r>
          <a:r>
            <a:rPr lang="en-US" sz="1100" dirty="0" smtClean="0"/>
            <a:t>: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D0EE-5603-6F41-972F-08FB390706B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DA1C-E050-0746-84D3-1184560F0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8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0D1E-0E94-8947-9360-01EF64B14D05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3D69-EB01-6F4B-AACF-B80983CDD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8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6CF441-D6DE-4D06-8B58-45D1732EBE20}" type="datetime1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Enter Filename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3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Caveat that we don’t identify everything</a:t>
            </a:r>
            <a:r>
              <a:rPr lang="en-US" baseline="0" dirty="0" smtClean="0"/>
              <a:t> that is related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1B25EE-FC62-4FD6-BB91-3DA822F75E26}" type="datetime1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Enter Filename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1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A1C556B-5936-4050-BD07-10EA3176E29A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 Filename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0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67085" y="6358527"/>
            <a:ext cx="4757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alpha val="60000"/>
                  </a:prstClr>
                </a:solidFill>
                <a:latin typeface="Calibri" panose="020F0502020204030204"/>
                <a:cs typeface=""/>
              </a:rPr>
              <a:t>LiveHealth Online is the trade name of Health Management Corporation, a separate company providing telehealth services on behalf of Anthem National Accounts Blue Cross and Blue Shield.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white">
                  <a:alpha val="60000"/>
                </a:prstClr>
              </a:solidFill>
              <a:latin typeface="Calibri" panose="020F0502020204030204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350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864336"/>
            <a:ext cx="4040690" cy="503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3194" y="864336"/>
            <a:ext cx="4035454" cy="503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4112"/>
            <a:ext cx="8501448" cy="44131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21175" y="864336"/>
            <a:ext cx="0" cy="50367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 userDrawn="1"/>
        </p:nvSpPr>
        <p:spPr>
          <a:xfrm>
            <a:off x="299034" y="519006"/>
            <a:ext cx="8852860" cy="158439"/>
          </a:xfrm>
          <a:custGeom>
            <a:avLst/>
            <a:gdLst>
              <a:gd name="connsiteX0" fmla="*/ 0 w 8852860"/>
              <a:gd name="connsiteY0" fmla="*/ 0 h 158439"/>
              <a:gd name="connsiteX1" fmla="*/ 10471 w 8852860"/>
              <a:gd name="connsiteY1" fmla="*/ 0 h 158439"/>
              <a:gd name="connsiteX2" fmla="*/ 13345 w 8852860"/>
              <a:gd name="connsiteY2" fmla="*/ 17257 h 158439"/>
              <a:gd name="connsiteX3" fmla="*/ 87945 w 8852860"/>
              <a:gd name="connsiteY3" fmla="*/ 77204 h 158439"/>
              <a:gd name="connsiteX4" fmla="*/ 1242430 w 8852860"/>
              <a:gd name="connsiteY4" fmla="*/ 77205 h 158439"/>
              <a:gd name="connsiteX5" fmla="*/ 1983714 w 8852860"/>
              <a:gd name="connsiteY5" fmla="*/ 79372 h 158439"/>
              <a:gd name="connsiteX6" fmla="*/ 2545777 w 8852860"/>
              <a:gd name="connsiteY6" fmla="*/ 79629 h 158439"/>
              <a:gd name="connsiteX7" fmla="*/ 2545777 w 8852860"/>
              <a:gd name="connsiteY7" fmla="*/ 80223 h 158439"/>
              <a:gd name="connsiteX8" fmla="*/ 2746948 w 8852860"/>
              <a:gd name="connsiteY8" fmla="*/ 80223 h 158439"/>
              <a:gd name="connsiteX9" fmla="*/ 7189530 w 8852860"/>
              <a:gd name="connsiteY9" fmla="*/ 80223 h 158439"/>
              <a:gd name="connsiteX10" fmla="*/ 8852860 w 8852860"/>
              <a:gd name="connsiteY10" fmla="*/ 75067 h 158439"/>
              <a:gd name="connsiteX11" fmla="*/ 8852860 w 8852860"/>
              <a:gd name="connsiteY11" fmla="*/ 158439 h 158439"/>
              <a:gd name="connsiteX12" fmla="*/ 7189530 w 8852860"/>
              <a:gd name="connsiteY12" fmla="*/ 158439 h 158439"/>
              <a:gd name="connsiteX13" fmla="*/ 2746948 w 8852860"/>
              <a:gd name="connsiteY13" fmla="*/ 158439 h 158439"/>
              <a:gd name="connsiteX14" fmla="*/ 2545777 w 8852860"/>
              <a:gd name="connsiteY14" fmla="*/ 158439 h 158439"/>
              <a:gd name="connsiteX15" fmla="*/ 1389354 w 8852860"/>
              <a:gd name="connsiteY15" fmla="*/ 158439 h 158439"/>
              <a:gd name="connsiteX16" fmla="*/ 93483 w 8852860"/>
              <a:gd name="connsiteY16" fmla="*/ 158439 h 158439"/>
              <a:gd name="connsiteX17" fmla="*/ 0 w 8852860"/>
              <a:gd name="connsiteY17" fmla="*/ 45106 h 15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52860" h="158439">
                <a:moveTo>
                  <a:pt x="0" y="0"/>
                </a:moveTo>
                <a:lnTo>
                  <a:pt x="10471" y="0"/>
                </a:lnTo>
                <a:lnTo>
                  <a:pt x="13345" y="17257"/>
                </a:lnTo>
                <a:cubicBezTo>
                  <a:pt x="25635" y="52486"/>
                  <a:pt x="54409" y="77204"/>
                  <a:pt x="87945" y="77204"/>
                </a:cubicBezTo>
                <a:lnTo>
                  <a:pt x="1242430" y="77205"/>
                </a:lnTo>
                <a:cubicBezTo>
                  <a:pt x="1242221" y="78458"/>
                  <a:pt x="1554396" y="79040"/>
                  <a:pt x="1983714" y="79372"/>
                </a:cubicBezTo>
                <a:lnTo>
                  <a:pt x="2545777" y="79629"/>
                </a:lnTo>
                <a:lnTo>
                  <a:pt x="2545777" y="80223"/>
                </a:lnTo>
                <a:lnTo>
                  <a:pt x="2746948" y="80223"/>
                </a:lnTo>
                <a:lnTo>
                  <a:pt x="7189530" y="80223"/>
                </a:lnTo>
                <a:lnTo>
                  <a:pt x="8852860" y="75067"/>
                </a:lnTo>
                <a:lnTo>
                  <a:pt x="8852860" y="158439"/>
                </a:lnTo>
                <a:lnTo>
                  <a:pt x="7189530" y="158439"/>
                </a:lnTo>
                <a:lnTo>
                  <a:pt x="2746948" y="158439"/>
                </a:lnTo>
                <a:lnTo>
                  <a:pt x="2545777" y="158439"/>
                </a:lnTo>
                <a:lnTo>
                  <a:pt x="1389354" y="158439"/>
                </a:lnTo>
                <a:lnTo>
                  <a:pt x="93483" y="158439"/>
                </a:lnTo>
                <a:cubicBezTo>
                  <a:pt x="41854" y="158439"/>
                  <a:pt x="0" y="107698"/>
                  <a:pt x="0" y="4510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1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c in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7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Doc in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1087" r="4441" b="10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Doc in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" y="0"/>
            <a:ext cx="9138049" cy="6857999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oc in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74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Doc in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9980"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Doc in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266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ppy Man C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0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ctor Detail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5"/>
            <a:ext cx="9142324" cy="68567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28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3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67085" y="6358527"/>
            <a:ext cx="4757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alpha val="60000"/>
                  </a:prstClr>
                </a:solidFill>
                <a:latin typeface="Calibri" panose="020F0502020204030204"/>
                <a:cs typeface=""/>
              </a:rPr>
              <a:t>LiveHealth Online is the trade name of Health Management Corporation, a separate company providing telehealth services on behalf of Anthem National Accounts Blue Cross and Blue Shield.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white">
                  <a:alpha val="60000"/>
                </a:prstClr>
              </a:solidFill>
              <a:latin typeface="Calibri" panose="020F0502020204030204"/>
              <a:cs typeface="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9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om Daug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27312" y="6356351"/>
            <a:ext cx="41007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3759"/>
            <a:ext cx="9143999" cy="914400"/>
          </a:xfrm>
          <a:solidFill>
            <a:srgbClr val="0079C2">
              <a:alpha val="75000"/>
            </a:srgbClr>
          </a:solidFill>
        </p:spPr>
        <p:txBody>
          <a:bodyPr tIns="182880" bIns="274320" anchor="ctr" anchorCtr="1">
            <a:noAutofit/>
          </a:bodyPr>
          <a:lstStyle>
            <a:lvl1pPr marL="0" indent="0" algn="ctr">
              <a:buFont typeface="Arial" charset="0"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5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82880" indent="-18288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Footer No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31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Footer with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67085" y="6358527"/>
            <a:ext cx="4757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alpha val="60000"/>
                  </a:prstClr>
                </a:solidFill>
                <a:latin typeface="Calibri" panose="020F0502020204030204"/>
                <a:cs typeface=""/>
              </a:rPr>
              <a:t>LiveHealth Online is the trade name of Health Management Corporation, a separate company providing telehealth services on behalf of Anthem National Accounts Blue Cross and Blue Shield.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white">
                  <a:alpha val="60000"/>
                </a:prstClr>
              </a:solidFill>
              <a:latin typeface="Calibri" panose="020F0502020204030204"/>
              <a:cs typeface="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4112"/>
            <a:ext cx="4753072" cy="4413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868465"/>
            <a:ext cx="4753072" cy="5097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461000" y="0"/>
            <a:ext cx="3683000" cy="6211888"/>
          </a:xfrm>
          <a:solidFill>
            <a:schemeClr val="bg1">
              <a:lumMod val="95000"/>
            </a:schemeClr>
          </a:solidFill>
          <a:effectLst>
            <a:innerShdw blurRad="127000" dist="139700" dir="10560000">
              <a:prstClr val="black">
                <a:alpha val="16000"/>
              </a:prstClr>
            </a:innerShdw>
          </a:effectLst>
        </p:spPr>
        <p:txBody>
          <a:bodyPr lIns="365760" rIns="365760" anchor="ctr" anchorCtr="1"/>
          <a:lstStyle>
            <a:lvl1pPr marL="0" indent="0" algn="ctr">
              <a:buFont typeface="Arial" charset="0"/>
              <a:buNone/>
              <a:defRPr baseline="0"/>
            </a:lvl1pPr>
          </a:lstStyle>
          <a:p>
            <a:r>
              <a:rPr lang="en-US" dirty="0"/>
              <a:t>Click here to place an image.Use the crop tool to adjust image size and position.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1141" y="528210"/>
            <a:ext cx="5006055" cy="237658"/>
            <a:chOff x="291141" y="1378837"/>
            <a:chExt cx="5006055" cy="237658"/>
          </a:xfrm>
        </p:grpSpPr>
        <p:sp>
          <p:nvSpPr>
            <p:cNvPr id="16" name="Freeform 15"/>
            <p:cNvSpPr/>
            <p:nvPr/>
          </p:nvSpPr>
          <p:spPr>
            <a:xfrm>
              <a:off x="4128796" y="1458056"/>
              <a:ext cx="1168400" cy="158439"/>
            </a:xfrm>
            <a:custGeom>
              <a:avLst/>
              <a:gdLst>
                <a:gd name="connsiteX0" fmla="*/ 0 w 1168400"/>
                <a:gd name="connsiteY0" fmla="*/ 0 h 158439"/>
                <a:gd name="connsiteX1" fmla="*/ 1074917 w 1168400"/>
                <a:gd name="connsiteY1" fmla="*/ 0 h 158439"/>
                <a:gd name="connsiteX2" fmla="*/ 1168400 w 1168400"/>
                <a:gd name="connsiteY2" fmla="*/ 113333 h 158439"/>
                <a:gd name="connsiteX3" fmla="*/ 1168400 w 1168400"/>
                <a:gd name="connsiteY3" fmla="*/ 158439 h 158439"/>
                <a:gd name="connsiteX4" fmla="*/ 1157929 w 1168400"/>
                <a:gd name="connsiteY4" fmla="*/ 158439 h 158439"/>
                <a:gd name="connsiteX5" fmla="*/ 1155055 w 1168400"/>
                <a:gd name="connsiteY5" fmla="*/ 141182 h 158439"/>
                <a:gd name="connsiteX6" fmla="*/ 1080455 w 1168400"/>
                <a:gd name="connsiteY6" fmla="*/ 81235 h 158439"/>
                <a:gd name="connsiteX7" fmla="*/ 0 w 1168400"/>
                <a:gd name="connsiteY7" fmla="*/ 81234 h 158439"/>
                <a:gd name="connsiteX8" fmla="*/ 0 w 1168400"/>
                <a:gd name="connsiteY8" fmla="*/ 0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" h="158439">
                  <a:moveTo>
                    <a:pt x="0" y="0"/>
                  </a:moveTo>
                  <a:lnTo>
                    <a:pt x="1074917" y="0"/>
                  </a:lnTo>
                  <a:cubicBezTo>
                    <a:pt x="1126546" y="0"/>
                    <a:pt x="1168400" y="50741"/>
                    <a:pt x="1168400" y="113333"/>
                  </a:cubicBezTo>
                  <a:lnTo>
                    <a:pt x="1168400" y="158439"/>
                  </a:lnTo>
                  <a:lnTo>
                    <a:pt x="1157929" y="158439"/>
                  </a:lnTo>
                  <a:lnTo>
                    <a:pt x="1155055" y="141182"/>
                  </a:lnTo>
                  <a:cubicBezTo>
                    <a:pt x="1142765" y="105953"/>
                    <a:pt x="1113991" y="81235"/>
                    <a:pt x="1080455" y="81235"/>
                  </a:cubicBezTo>
                  <a:lnTo>
                    <a:pt x="0" y="8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1141" y="1378837"/>
              <a:ext cx="4337421" cy="158439"/>
            </a:xfrm>
            <a:custGeom>
              <a:avLst/>
              <a:gdLst>
                <a:gd name="connsiteX0" fmla="*/ 0 w 4337421"/>
                <a:gd name="connsiteY0" fmla="*/ 0 h 158439"/>
                <a:gd name="connsiteX1" fmla="*/ 10471 w 4337421"/>
                <a:gd name="connsiteY1" fmla="*/ 0 h 158439"/>
                <a:gd name="connsiteX2" fmla="*/ 13345 w 4337421"/>
                <a:gd name="connsiteY2" fmla="*/ 17257 h 158439"/>
                <a:gd name="connsiteX3" fmla="*/ 87945 w 4337421"/>
                <a:gd name="connsiteY3" fmla="*/ 77204 h 158439"/>
                <a:gd name="connsiteX4" fmla="*/ 1242430 w 4337421"/>
                <a:gd name="connsiteY4" fmla="*/ 77205 h 158439"/>
                <a:gd name="connsiteX5" fmla="*/ 1983714 w 4337421"/>
                <a:gd name="connsiteY5" fmla="*/ 79372 h 158439"/>
                <a:gd name="connsiteX6" fmla="*/ 2545777 w 4337421"/>
                <a:gd name="connsiteY6" fmla="*/ 79629 h 158439"/>
                <a:gd name="connsiteX7" fmla="*/ 2545777 w 4337421"/>
                <a:gd name="connsiteY7" fmla="*/ 80223 h 158439"/>
                <a:gd name="connsiteX8" fmla="*/ 2746948 w 4337421"/>
                <a:gd name="connsiteY8" fmla="*/ 80223 h 158439"/>
                <a:gd name="connsiteX9" fmla="*/ 4337421 w 4337421"/>
                <a:gd name="connsiteY9" fmla="*/ 80223 h 158439"/>
                <a:gd name="connsiteX10" fmla="*/ 4337421 w 4337421"/>
                <a:gd name="connsiteY10" fmla="*/ 158439 h 158439"/>
                <a:gd name="connsiteX11" fmla="*/ 2746948 w 4337421"/>
                <a:gd name="connsiteY11" fmla="*/ 158439 h 158439"/>
                <a:gd name="connsiteX12" fmla="*/ 2545777 w 4337421"/>
                <a:gd name="connsiteY12" fmla="*/ 158439 h 158439"/>
                <a:gd name="connsiteX13" fmla="*/ 1389354 w 4337421"/>
                <a:gd name="connsiteY13" fmla="*/ 158439 h 158439"/>
                <a:gd name="connsiteX14" fmla="*/ 93483 w 4337421"/>
                <a:gd name="connsiteY14" fmla="*/ 158439 h 158439"/>
                <a:gd name="connsiteX15" fmla="*/ 0 w 4337421"/>
                <a:gd name="connsiteY15" fmla="*/ 45106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7421" h="158439">
                  <a:moveTo>
                    <a:pt x="0" y="0"/>
                  </a:moveTo>
                  <a:lnTo>
                    <a:pt x="10471" y="0"/>
                  </a:lnTo>
                  <a:lnTo>
                    <a:pt x="13345" y="17257"/>
                  </a:lnTo>
                  <a:cubicBezTo>
                    <a:pt x="25635" y="52486"/>
                    <a:pt x="54409" y="77204"/>
                    <a:pt x="87945" y="77204"/>
                  </a:cubicBezTo>
                  <a:lnTo>
                    <a:pt x="1242430" y="77205"/>
                  </a:lnTo>
                  <a:cubicBezTo>
                    <a:pt x="1242221" y="78458"/>
                    <a:pt x="1554396" y="79040"/>
                    <a:pt x="1983714" y="79372"/>
                  </a:cubicBezTo>
                  <a:lnTo>
                    <a:pt x="2545777" y="79629"/>
                  </a:lnTo>
                  <a:lnTo>
                    <a:pt x="2545777" y="80223"/>
                  </a:lnTo>
                  <a:lnTo>
                    <a:pt x="2746948" y="80223"/>
                  </a:lnTo>
                  <a:lnTo>
                    <a:pt x="4337421" y="80223"/>
                  </a:lnTo>
                  <a:lnTo>
                    <a:pt x="4337421" y="158439"/>
                  </a:lnTo>
                  <a:lnTo>
                    <a:pt x="2746948" y="158439"/>
                  </a:lnTo>
                  <a:lnTo>
                    <a:pt x="2545777" y="158439"/>
                  </a:lnTo>
                  <a:lnTo>
                    <a:pt x="1389354" y="158439"/>
                  </a:lnTo>
                  <a:lnTo>
                    <a:pt x="93483" y="158439"/>
                  </a:lnTo>
                  <a:cubicBezTo>
                    <a:pt x="41854" y="158439"/>
                    <a:pt x="0" y="107698"/>
                    <a:pt x="0" y="4510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plit Screen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91141" y="833010"/>
            <a:ext cx="5006055" cy="237658"/>
            <a:chOff x="291141" y="1378837"/>
            <a:chExt cx="5006055" cy="237658"/>
          </a:xfrm>
        </p:grpSpPr>
        <p:sp>
          <p:nvSpPr>
            <p:cNvPr id="16" name="Freeform 15"/>
            <p:cNvSpPr/>
            <p:nvPr/>
          </p:nvSpPr>
          <p:spPr>
            <a:xfrm>
              <a:off x="4128796" y="1458056"/>
              <a:ext cx="1168400" cy="158439"/>
            </a:xfrm>
            <a:custGeom>
              <a:avLst/>
              <a:gdLst>
                <a:gd name="connsiteX0" fmla="*/ 0 w 1168400"/>
                <a:gd name="connsiteY0" fmla="*/ 0 h 158439"/>
                <a:gd name="connsiteX1" fmla="*/ 1074917 w 1168400"/>
                <a:gd name="connsiteY1" fmla="*/ 0 h 158439"/>
                <a:gd name="connsiteX2" fmla="*/ 1168400 w 1168400"/>
                <a:gd name="connsiteY2" fmla="*/ 113333 h 158439"/>
                <a:gd name="connsiteX3" fmla="*/ 1168400 w 1168400"/>
                <a:gd name="connsiteY3" fmla="*/ 158439 h 158439"/>
                <a:gd name="connsiteX4" fmla="*/ 1157929 w 1168400"/>
                <a:gd name="connsiteY4" fmla="*/ 158439 h 158439"/>
                <a:gd name="connsiteX5" fmla="*/ 1155055 w 1168400"/>
                <a:gd name="connsiteY5" fmla="*/ 141182 h 158439"/>
                <a:gd name="connsiteX6" fmla="*/ 1080455 w 1168400"/>
                <a:gd name="connsiteY6" fmla="*/ 81235 h 158439"/>
                <a:gd name="connsiteX7" fmla="*/ 0 w 1168400"/>
                <a:gd name="connsiteY7" fmla="*/ 81234 h 158439"/>
                <a:gd name="connsiteX8" fmla="*/ 0 w 1168400"/>
                <a:gd name="connsiteY8" fmla="*/ 0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" h="158439">
                  <a:moveTo>
                    <a:pt x="0" y="0"/>
                  </a:moveTo>
                  <a:lnTo>
                    <a:pt x="1074917" y="0"/>
                  </a:lnTo>
                  <a:cubicBezTo>
                    <a:pt x="1126546" y="0"/>
                    <a:pt x="1168400" y="50741"/>
                    <a:pt x="1168400" y="113333"/>
                  </a:cubicBezTo>
                  <a:lnTo>
                    <a:pt x="1168400" y="158439"/>
                  </a:lnTo>
                  <a:lnTo>
                    <a:pt x="1157929" y="158439"/>
                  </a:lnTo>
                  <a:lnTo>
                    <a:pt x="1155055" y="141182"/>
                  </a:lnTo>
                  <a:cubicBezTo>
                    <a:pt x="1142765" y="105953"/>
                    <a:pt x="1113991" y="81235"/>
                    <a:pt x="1080455" y="81235"/>
                  </a:cubicBezTo>
                  <a:lnTo>
                    <a:pt x="0" y="8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1141" y="1378837"/>
              <a:ext cx="4337421" cy="158439"/>
            </a:xfrm>
            <a:custGeom>
              <a:avLst/>
              <a:gdLst>
                <a:gd name="connsiteX0" fmla="*/ 0 w 4337421"/>
                <a:gd name="connsiteY0" fmla="*/ 0 h 158439"/>
                <a:gd name="connsiteX1" fmla="*/ 10471 w 4337421"/>
                <a:gd name="connsiteY1" fmla="*/ 0 h 158439"/>
                <a:gd name="connsiteX2" fmla="*/ 13345 w 4337421"/>
                <a:gd name="connsiteY2" fmla="*/ 17257 h 158439"/>
                <a:gd name="connsiteX3" fmla="*/ 87945 w 4337421"/>
                <a:gd name="connsiteY3" fmla="*/ 77204 h 158439"/>
                <a:gd name="connsiteX4" fmla="*/ 1242430 w 4337421"/>
                <a:gd name="connsiteY4" fmla="*/ 77205 h 158439"/>
                <a:gd name="connsiteX5" fmla="*/ 1983714 w 4337421"/>
                <a:gd name="connsiteY5" fmla="*/ 79372 h 158439"/>
                <a:gd name="connsiteX6" fmla="*/ 2545777 w 4337421"/>
                <a:gd name="connsiteY6" fmla="*/ 79629 h 158439"/>
                <a:gd name="connsiteX7" fmla="*/ 2545777 w 4337421"/>
                <a:gd name="connsiteY7" fmla="*/ 80223 h 158439"/>
                <a:gd name="connsiteX8" fmla="*/ 2746948 w 4337421"/>
                <a:gd name="connsiteY8" fmla="*/ 80223 h 158439"/>
                <a:gd name="connsiteX9" fmla="*/ 4337421 w 4337421"/>
                <a:gd name="connsiteY9" fmla="*/ 80223 h 158439"/>
                <a:gd name="connsiteX10" fmla="*/ 4337421 w 4337421"/>
                <a:gd name="connsiteY10" fmla="*/ 158439 h 158439"/>
                <a:gd name="connsiteX11" fmla="*/ 2746948 w 4337421"/>
                <a:gd name="connsiteY11" fmla="*/ 158439 h 158439"/>
                <a:gd name="connsiteX12" fmla="*/ 2545777 w 4337421"/>
                <a:gd name="connsiteY12" fmla="*/ 158439 h 158439"/>
                <a:gd name="connsiteX13" fmla="*/ 1389354 w 4337421"/>
                <a:gd name="connsiteY13" fmla="*/ 158439 h 158439"/>
                <a:gd name="connsiteX14" fmla="*/ 93483 w 4337421"/>
                <a:gd name="connsiteY14" fmla="*/ 158439 h 158439"/>
                <a:gd name="connsiteX15" fmla="*/ 0 w 4337421"/>
                <a:gd name="connsiteY15" fmla="*/ 45106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7421" h="158439">
                  <a:moveTo>
                    <a:pt x="0" y="0"/>
                  </a:moveTo>
                  <a:lnTo>
                    <a:pt x="10471" y="0"/>
                  </a:lnTo>
                  <a:lnTo>
                    <a:pt x="13345" y="17257"/>
                  </a:lnTo>
                  <a:cubicBezTo>
                    <a:pt x="25635" y="52486"/>
                    <a:pt x="54409" y="77204"/>
                    <a:pt x="87945" y="77204"/>
                  </a:cubicBezTo>
                  <a:lnTo>
                    <a:pt x="1242430" y="77205"/>
                  </a:lnTo>
                  <a:cubicBezTo>
                    <a:pt x="1242221" y="78458"/>
                    <a:pt x="1554396" y="79040"/>
                    <a:pt x="1983714" y="79372"/>
                  </a:cubicBezTo>
                  <a:lnTo>
                    <a:pt x="2545777" y="79629"/>
                  </a:lnTo>
                  <a:lnTo>
                    <a:pt x="2545777" y="80223"/>
                  </a:lnTo>
                  <a:lnTo>
                    <a:pt x="2746948" y="80223"/>
                  </a:lnTo>
                  <a:lnTo>
                    <a:pt x="4337421" y="80223"/>
                  </a:lnTo>
                  <a:lnTo>
                    <a:pt x="4337421" y="158439"/>
                  </a:lnTo>
                  <a:lnTo>
                    <a:pt x="2746948" y="158439"/>
                  </a:lnTo>
                  <a:lnTo>
                    <a:pt x="2545777" y="158439"/>
                  </a:lnTo>
                  <a:lnTo>
                    <a:pt x="1389354" y="158439"/>
                  </a:lnTo>
                  <a:lnTo>
                    <a:pt x="93483" y="158439"/>
                  </a:lnTo>
                  <a:cubicBezTo>
                    <a:pt x="41854" y="158439"/>
                    <a:pt x="0" y="107698"/>
                    <a:pt x="0" y="4510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4112"/>
            <a:ext cx="4753072" cy="682474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127"/>
            <a:ext cx="4753072" cy="4768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461000" y="0"/>
            <a:ext cx="3683000" cy="6211888"/>
          </a:xfrm>
          <a:solidFill>
            <a:schemeClr val="bg1">
              <a:lumMod val="95000"/>
            </a:schemeClr>
          </a:solidFill>
          <a:effectLst>
            <a:innerShdw blurRad="127000" dist="139700" dir="10560000">
              <a:prstClr val="black">
                <a:alpha val="16000"/>
              </a:prstClr>
            </a:innerShdw>
          </a:effectLst>
        </p:spPr>
        <p:txBody>
          <a:bodyPr lIns="365760" rIns="365760" anchor="ctr" anchorCtr="1"/>
          <a:lstStyle>
            <a:lvl1pPr marL="0" indent="0" algn="ctr">
              <a:buFont typeface="Arial" charset="0"/>
              <a:buNone/>
              <a:defRPr baseline="0"/>
            </a:lvl1pPr>
          </a:lstStyle>
          <a:p>
            <a:r>
              <a:rPr lang="en-US" dirty="0"/>
              <a:t>Click here to place an image.Use the crop tool to adjust image size and position.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3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kyscrap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4112"/>
            <a:ext cx="6279267" cy="44131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465"/>
            <a:ext cx="6279266" cy="5097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49386" y="0"/>
            <a:ext cx="2094613" cy="6211888"/>
          </a:xfrm>
          <a:solidFill>
            <a:schemeClr val="bg1">
              <a:lumMod val="95000"/>
            </a:schemeClr>
          </a:solidFill>
          <a:effectLst>
            <a:innerShdw blurRad="127000" dist="139700" dir="10560000">
              <a:prstClr val="black">
                <a:alpha val="16000"/>
              </a:prstClr>
            </a:innerShdw>
          </a:effectLst>
        </p:spPr>
        <p:txBody>
          <a:bodyPr lIns="365760" rIns="365760" anchor="ctr" anchorCtr="1"/>
          <a:lstStyle>
            <a:lvl1pPr marL="0" indent="0" algn="ctr">
              <a:buFont typeface="Arial" charset="0"/>
              <a:buNone/>
              <a:defRPr baseline="0"/>
            </a:lvl1pPr>
          </a:lstStyle>
          <a:p>
            <a:r>
              <a:rPr lang="en-US" dirty="0"/>
              <a:t>Click here to place an image.Use the crop tool to adjust image size and position.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1140" y="528210"/>
            <a:ext cx="6614553" cy="237658"/>
            <a:chOff x="291140" y="883811"/>
            <a:chExt cx="6614553" cy="237658"/>
          </a:xfrm>
        </p:grpSpPr>
        <p:sp>
          <p:nvSpPr>
            <p:cNvPr id="16" name="Freeform 15"/>
            <p:cNvSpPr/>
            <p:nvPr/>
          </p:nvSpPr>
          <p:spPr>
            <a:xfrm>
              <a:off x="5737293" y="963030"/>
              <a:ext cx="1168400" cy="158439"/>
            </a:xfrm>
            <a:custGeom>
              <a:avLst/>
              <a:gdLst>
                <a:gd name="connsiteX0" fmla="*/ 0 w 1168400"/>
                <a:gd name="connsiteY0" fmla="*/ 0 h 158439"/>
                <a:gd name="connsiteX1" fmla="*/ 1074917 w 1168400"/>
                <a:gd name="connsiteY1" fmla="*/ 0 h 158439"/>
                <a:gd name="connsiteX2" fmla="*/ 1168400 w 1168400"/>
                <a:gd name="connsiteY2" fmla="*/ 113333 h 158439"/>
                <a:gd name="connsiteX3" fmla="*/ 1168400 w 1168400"/>
                <a:gd name="connsiteY3" fmla="*/ 158439 h 158439"/>
                <a:gd name="connsiteX4" fmla="*/ 1157929 w 1168400"/>
                <a:gd name="connsiteY4" fmla="*/ 158439 h 158439"/>
                <a:gd name="connsiteX5" fmla="*/ 1155055 w 1168400"/>
                <a:gd name="connsiteY5" fmla="*/ 141182 h 158439"/>
                <a:gd name="connsiteX6" fmla="*/ 1080455 w 1168400"/>
                <a:gd name="connsiteY6" fmla="*/ 81235 h 158439"/>
                <a:gd name="connsiteX7" fmla="*/ 0 w 1168400"/>
                <a:gd name="connsiteY7" fmla="*/ 81234 h 158439"/>
                <a:gd name="connsiteX8" fmla="*/ 0 w 1168400"/>
                <a:gd name="connsiteY8" fmla="*/ 0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" h="158439">
                  <a:moveTo>
                    <a:pt x="0" y="0"/>
                  </a:moveTo>
                  <a:lnTo>
                    <a:pt x="1074917" y="0"/>
                  </a:lnTo>
                  <a:cubicBezTo>
                    <a:pt x="1126546" y="0"/>
                    <a:pt x="1168400" y="50741"/>
                    <a:pt x="1168400" y="113333"/>
                  </a:cubicBezTo>
                  <a:lnTo>
                    <a:pt x="1168400" y="158439"/>
                  </a:lnTo>
                  <a:lnTo>
                    <a:pt x="1157929" y="158439"/>
                  </a:lnTo>
                  <a:lnTo>
                    <a:pt x="1155055" y="141182"/>
                  </a:lnTo>
                  <a:cubicBezTo>
                    <a:pt x="1142765" y="105953"/>
                    <a:pt x="1113991" y="81235"/>
                    <a:pt x="1080455" y="81235"/>
                  </a:cubicBezTo>
                  <a:lnTo>
                    <a:pt x="0" y="8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1140" y="883811"/>
              <a:ext cx="5875980" cy="158439"/>
            </a:xfrm>
            <a:custGeom>
              <a:avLst/>
              <a:gdLst>
                <a:gd name="connsiteX0" fmla="*/ 0 w 5875980"/>
                <a:gd name="connsiteY0" fmla="*/ 0 h 158439"/>
                <a:gd name="connsiteX1" fmla="*/ 10471 w 5875980"/>
                <a:gd name="connsiteY1" fmla="*/ 0 h 158439"/>
                <a:gd name="connsiteX2" fmla="*/ 13345 w 5875980"/>
                <a:gd name="connsiteY2" fmla="*/ 17257 h 158439"/>
                <a:gd name="connsiteX3" fmla="*/ 87945 w 5875980"/>
                <a:gd name="connsiteY3" fmla="*/ 77204 h 158439"/>
                <a:gd name="connsiteX4" fmla="*/ 1242430 w 5875980"/>
                <a:gd name="connsiteY4" fmla="*/ 77205 h 158439"/>
                <a:gd name="connsiteX5" fmla="*/ 1983714 w 5875980"/>
                <a:gd name="connsiteY5" fmla="*/ 79372 h 158439"/>
                <a:gd name="connsiteX6" fmla="*/ 2545777 w 5875980"/>
                <a:gd name="connsiteY6" fmla="*/ 79629 h 158439"/>
                <a:gd name="connsiteX7" fmla="*/ 2545777 w 5875980"/>
                <a:gd name="connsiteY7" fmla="*/ 80223 h 158439"/>
                <a:gd name="connsiteX8" fmla="*/ 2746948 w 5875980"/>
                <a:gd name="connsiteY8" fmla="*/ 80223 h 158439"/>
                <a:gd name="connsiteX9" fmla="*/ 5875980 w 5875980"/>
                <a:gd name="connsiteY9" fmla="*/ 80223 h 158439"/>
                <a:gd name="connsiteX10" fmla="*/ 5875980 w 5875980"/>
                <a:gd name="connsiteY10" fmla="*/ 158439 h 158439"/>
                <a:gd name="connsiteX11" fmla="*/ 2746948 w 5875980"/>
                <a:gd name="connsiteY11" fmla="*/ 158439 h 158439"/>
                <a:gd name="connsiteX12" fmla="*/ 2545777 w 5875980"/>
                <a:gd name="connsiteY12" fmla="*/ 158439 h 158439"/>
                <a:gd name="connsiteX13" fmla="*/ 1389354 w 5875980"/>
                <a:gd name="connsiteY13" fmla="*/ 158439 h 158439"/>
                <a:gd name="connsiteX14" fmla="*/ 93483 w 5875980"/>
                <a:gd name="connsiteY14" fmla="*/ 158439 h 158439"/>
                <a:gd name="connsiteX15" fmla="*/ 0 w 5875980"/>
                <a:gd name="connsiteY15" fmla="*/ 45106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5980" h="158439">
                  <a:moveTo>
                    <a:pt x="0" y="0"/>
                  </a:moveTo>
                  <a:lnTo>
                    <a:pt x="10471" y="0"/>
                  </a:lnTo>
                  <a:lnTo>
                    <a:pt x="13345" y="17257"/>
                  </a:lnTo>
                  <a:cubicBezTo>
                    <a:pt x="25635" y="52486"/>
                    <a:pt x="54409" y="77204"/>
                    <a:pt x="87945" y="77204"/>
                  </a:cubicBezTo>
                  <a:lnTo>
                    <a:pt x="1242430" y="77205"/>
                  </a:lnTo>
                  <a:cubicBezTo>
                    <a:pt x="1242221" y="78458"/>
                    <a:pt x="1554396" y="79040"/>
                    <a:pt x="1983714" y="79372"/>
                  </a:cubicBezTo>
                  <a:lnTo>
                    <a:pt x="2545777" y="79629"/>
                  </a:lnTo>
                  <a:lnTo>
                    <a:pt x="2545777" y="80223"/>
                  </a:lnTo>
                  <a:lnTo>
                    <a:pt x="2746948" y="80223"/>
                  </a:lnTo>
                  <a:lnTo>
                    <a:pt x="5875980" y="80223"/>
                  </a:lnTo>
                  <a:lnTo>
                    <a:pt x="5875980" y="158439"/>
                  </a:lnTo>
                  <a:lnTo>
                    <a:pt x="2746948" y="158439"/>
                  </a:lnTo>
                  <a:lnTo>
                    <a:pt x="2545777" y="158439"/>
                  </a:lnTo>
                  <a:lnTo>
                    <a:pt x="1389354" y="158439"/>
                  </a:lnTo>
                  <a:lnTo>
                    <a:pt x="93483" y="158439"/>
                  </a:lnTo>
                  <a:cubicBezTo>
                    <a:pt x="41854" y="158439"/>
                    <a:pt x="0" y="107698"/>
                    <a:pt x="0" y="4510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1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kyscraper Image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91140" y="833010"/>
            <a:ext cx="6614553" cy="237658"/>
            <a:chOff x="291140" y="883811"/>
            <a:chExt cx="6614553" cy="237658"/>
          </a:xfrm>
        </p:grpSpPr>
        <p:sp>
          <p:nvSpPr>
            <p:cNvPr id="14" name="Freeform 13"/>
            <p:cNvSpPr/>
            <p:nvPr/>
          </p:nvSpPr>
          <p:spPr>
            <a:xfrm>
              <a:off x="5737293" y="963030"/>
              <a:ext cx="1168400" cy="158439"/>
            </a:xfrm>
            <a:custGeom>
              <a:avLst/>
              <a:gdLst>
                <a:gd name="connsiteX0" fmla="*/ 0 w 1168400"/>
                <a:gd name="connsiteY0" fmla="*/ 0 h 158439"/>
                <a:gd name="connsiteX1" fmla="*/ 1074917 w 1168400"/>
                <a:gd name="connsiteY1" fmla="*/ 0 h 158439"/>
                <a:gd name="connsiteX2" fmla="*/ 1168400 w 1168400"/>
                <a:gd name="connsiteY2" fmla="*/ 113333 h 158439"/>
                <a:gd name="connsiteX3" fmla="*/ 1168400 w 1168400"/>
                <a:gd name="connsiteY3" fmla="*/ 158439 h 158439"/>
                <a:gd name="connsiteX4" fmla="*/ 1157929 w 1168400"/>
                <a:gd name="connsiteY4" fmla="*/ 158439 h 158439"/>
                <a:gd name="connsiteX5" fmla="*/ 1155055 w 1168400"/>
                <a:gd name="connsiteY5" fmla="*/ 141182 h 158439"/>
                <a:gd name="connsiteX6" fmla="*/ 1080455 w 1168400"/>
                <a:gd name="connsiteY6" fmla="*/ 81235 h 158439"/>
                <a:gd name="connsiteX7" fmla="*/ 0 w 1168400"/>
                <a:gd name="connsiteY7" fmla="*/ 81234 h 158439"/>
                <a:gd name="connsiteX8" fmla="*/ 0 w 1168400"/>
                <a:gd name="connsiteY8" fmla="*/ 0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" h="158439">
                  <a:moveTo>
                    <a:pt x="0" y="0"/>
                  </a:moveTo>
                  <a:lnTo>
                    <a:pt x="1074917" y="0"/>
                  </a:lnTo>
                  <a:cubicBezTo>
                    <a:pt x="1126546" y="0"/>
                    <a:pt x="1168400" y="50741"/>
                    <a:pt x="1168400" y="113333"/>
                  </a:cubicBezTo>
                  <a:lnTo>
                    <a:pt x="1168400" y="158439"/>
                  </a:lnTo>
                  <a:lnTo>
                    <a:pt x="1157929" y="158439"/>
                  </a:lnTo>
                  <a:lnTo>
                    <a:pt x="1155055" y="141182"/>
                  </a:lnTo>
                  <a:cubicBezTo>
                    <a:pt x="1142765" y="105953"/>
                    <a:pt x="1113991" y="81235"/>
                    <a:pt x="1080455" y="81235"/>
                  </a:cubicBezTo>
                  <a:lnTo>
                    <a:pt x="0" y="8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1140" y="883811"/>
              <a:ext cx="5875980" cy="158439"/>
            </a:xfrm>
            <a:custGeom>
              <a:avLst/>
              <a:gdLst>
                <a:gd name="connsiteX0" fmla="*/ 0 w 5875980"/>
                <a:gd name="connsiteY0" fmla="*/ 0 h 158439"/>
                <a:gd name="connsiteX1" fmla="*/ 10471 w 5875980"/>
                <a:gd name="connsiteY1" fmla="*/ 0 h 158439"/>
                <a:gd name="connsiteX2" fmla="*/ 13345 w 5875980"/>
                <a:gd name="connsiteY2" fmla="*/ 17257 h 158439"/>
                <a:gd name="connsiteX3" fmla="*/ 87945 w 5875980"/>
                <a:gd name="connsiteY3" fmla="*/ 77204 h 158439"/>
                <a:gd name="connsiteX4" fmla="*/ 1242430 w 5875980"/>
                <a:gd name="connsiteY4" fmla="*/ 77205 h 158439"/>
                <a:gd name="connsiteX5" fmla="*/ 1983714 w 5875980"/>
                <a:gd name="connsiteY5" fmla="*/ 79372 h 158439"/>
                <a:gd name="connsiteX6" fmla="*/ 2545777 w 5875980"/>
                <a:gd name="connsiteY6" fmla="*/ 79629 h 158439"/>
                <a:gd name="connsiteX7" fmla="*/ 2545777 w 5875980"/>
                <a:gd name="connsiteY7" fmla="*/ 80223 h 158439"/>
                <a:gd name="connsiteX8" fmla="*/ 2746948 w 5875980"/>
                <a:gd name="connsiteY8" fmla="*/ 80223 h 158439"/>
                <a:gd name="connsiteX9" fmla="*/ 5875980 w 5875980"/>
                <a:gd name="connsiteY9" fmla="*/ 80223 h 158439"/>
                <a:gd name="connsiteX10" fmla="*/ 5875980 w 5875980"/>
                <a:gd name="connsiteY10" fmla="*/ 158439 h 158439"/>
                <a:gd name="connsiteX11" fmla="*/ 2746948 w 5875980"/>
                <a:gd name="connsiteY11" fmla="*/ 158439 h 158439"/>
                <a:gd name="connsiteX12" fmla="*/ 2545777 w 5875980"/>
                <a:gd name="connsiteY12" fmla="*/ 158439 h 158439"/>
                <a:gd name="connsiteX13" fmla="*/ 1389354 w 5875980"/>
                <a:gd name="connsiteY13" fmla="*/ 158439 h 158439"/>
                <a:gd name="connsiteX14" fmla="*/ 93483 w 5875980"/>
                <a:gd name="connsiteY14" fmla="*/ 158439 h 158439"/>
                <a:gd name="connsiteX15" fmla="*/ 0 w 5875980"/>
                <a:gd name="connsiteY15" fmla="*/ 45106 h 1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5980" h="158439">
                  <a:moveTo>
                    <a:pt x="0" y="0"/>
                  </a:moveTo>
                  <a:lnTo>
                    <a:pt x="10471" y="0"/>
                  </a:lnTo>
                  <a:lnTo>
                    <a:pt x="13345" y="17257"/>
                  </a:lnTo>
                  <a:cubicBezTo>
                    <a:pt x="25635" y="52486"/>
                    <a:pt x="54409" y="77204"/>
                    <a:pt x="87945" y="77204"/>
                  </a:cubicBezTo>
                  <a:lnTo>
                    <a:pt x="1242430" y="77205"/>
                  </a:lnTo>
                  <a:cubicBezTo>
                    <a:pt x="1242221" y="78458"/>
                    <a:pt x="1554396" y="79040"/>
                    <a:pt x="1983714" y="79372"/>
                  </a:cubicBezTo>
                  <a:lnTo>
                    <a:pt x="2545777" y="79629"/>
                  </a:lnTo>
                  <a:lnTo>
                    <a:pt x="2545777" y="80223"/>
                  </a:lnTo>
                  <a:lnTo>
                    <a:pt x="2746948" y="80223"/>
                  </a:lnTo>
                  <a:lnTo>
                    <a:pt x="5875980" y="80223"/>
                  </a:lnTo>
                  <a:lnTo>
                    <a:pt x="5875980" y="158439"/>
                  </a:lnTo>
                  <a:lnTo>
                    <a:pt x="2746948" y="158439"/>
                  </a:lnTo>
                  <a:lnTo>
                    <a:pt x="2545777" y="158439"/>
                  </a:lnTo>
                  <a:lnTo>
                    <a:pt x="1389354" y="158439"/>
                  </a:lnTo>
                  <a:lnTo>
                    <a:pt x="93483" y="158439"/>
                  </a:lnTo>
                  <a:cubicBezTo>
                    <a:pt x="41854" y="158439"/>
                    <a:pt x="0" y="107698"/>
                    <a:pt x="0" y="4510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54111"/>
            <a:ext cx="6267692" cy="671845"/>
          </a:xfrm>
        </p:spPr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499"/>
            <a:ext cx="6267691" cy="477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49386" y="0"/>
            <a:ext cx="2094613" cy="6211888"/>
          </a:xfrm>
          <a:solidFill>
            <a:schemeClr val="bg1">
              <a:lumMod val="95000"/>
            </a:schemeClr>
          </a:solidFill>
          <a:effectLst>
            <a:innerShdw blurRad="127000" dist="139700" dir="10560000">
              <a:prstClr val="black">
                <a:alpha val="16000"/>
              </a:prstClr>
            </a:innerShdw>
          </a:effectLst>
        </p:spPr>
        <p:txBody>
          <a:bodyPr lIns="365760" rIns="365760" anchor="ctr" anchorCtr="1"/>
          <a:lstStyle>
            <a:lvl1pPr marL="0" indent="0" algn="ctr">
              <a:buFont typeface="Arial" charset="0"/>
              <a:buNone/>
              <a:defRPr baseline="0"/>
            </a:lvl1pPr>
          </a:lstStyle>
          <a:p>
            <a:r>
              <a:rPr lang="en-US" dirty="0"/>
              <a:t>Click here to place an image.Use the crop tool to adjust image size and position.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98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77445"/>
            <a:ext cx="9144001" cy="55650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1197" y="697303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211356"/>
            <a:ext cx="9144000" cy="703793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4112"/>
            <a:ext cx="8501448" cy="44131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68465"/>
            <a:ext cx="8501448" cy="5097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299034" y="519006"/>
            <a:ext cx="8852860" cy="158439"/>
          </a:xfrm>
          <a:custGeom>
            <a:avLst/>
            <a:gdLst>
              <a:gd name="connsiteX0" fmla="*/ 0 w 8852860"/>
              <a:gd name="connsiteY0" fmla="*/ 0 h 158439"/>
              <a:gd name="connsiteX1" fmla="*/ 10471 w 8852860"/>
              <a:gd name="connsiteY1" fmla="*/ 0 h 158439"/>
              <a:gd name="connsiteX2" fmla="*/ 13345 w 8852860"/>
              <a:gd name="connsiteY2" fmla="*/ 17257 h 158439"/>
              <a:gd name="connsiteX3" fmla="*/ 87945 w 8852860"/>
              <a:gd name="connsiteY3" fmla="*/ 77204 h 158439"/>
              <a:gd name="connsiteX4" fmla="*/ 1242430 w 8852860"/>
              <a:gd name="connsiteY4" fmla="*/ 77205 h 158439"/>
              <a:gd name="connsiteX5" fmla="*/ 1983714 w 8852860"/>
              <a:gd name="connsiteY5" fmla="*/ 79372 h 158439"/>
              <a:gd name="connsiteX6" fmla="*/ 2545777 w 8852860"/>
              <a:gd name="connsiteY6" fmla="*/ 79629 h 158439"/>
              <a:gd name="connsiteX7" fmla="*/ 2545777 w 8852860"/>
              <a:gd name="connsiteY7" fmla="*/ 80223 h 158439"/>
              <a:gd name="connsiteX8" fmla="*/ 2746948 w 8852860"/>
              <a:gd name="connsiteY8" fmla="*/ 80223 h 158439"/>
              <a:gd name="connsiteX9" fmla="*/ 7189530 w 8852860"/>
              <a:gd name="connsiteY9" fmla="*/ 80223 h 158439"/>
              <a:gd name="connsiteX10" fmla="*/ 8852860 w 8852860"/>
              <a:gd name="connsiteY10" fmla="*/ 75067 h 158439"/>
              <a:gd name="connsiteX11" fmla="*/ 8852860 w 8852860"/>
              <a:gd name="connsiteY11" fmla="*/ 158439 h 158439"/>
              <a:gd name="connsiteX12" fmla="*/ 7189530 w 8852860"/>
              <a:gd name="connsiteY12" fmla="*/ 158439 h 158439"/>
              <a:gd name="connsiteX13" fmla="*/ 2746948 w 8852860"/>
              <a:gd name="connsiteY13" fmla="*/ 158439 h 158439"/>
              <a:gd name="connsiteX14" fmla="*/ 2545777 w 8852860"/>
              <a:gd name="connsiteY14" fmla="*/ 158439 h 158439"/>
              <a:gd name="connsiteX15" fmla="*/ 1389354 w 8852860"/>
              <a:gd name="connsiteY15" fmla="*/ 158439 h 158439"/>
              <a:gd name="connsiteX16" fmla="*/ 93483 w 8852860"/>
              <a:gd name="connsiteY16" fmla="*/ 158439 h 158439"/>
              <a:gd name="connsiteX17" fmla="*/ 0 w 8852860"/>
              <a:gd name="connsiteY17" fmla="*/ 45106 h 15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52860" h="158439">
                <a:moveTo>
                  <a:pt x="0" y="0"/>
                </a:moveTo>
                <a:lnTo>
                  <a:pt x="10471" y="0"/>
                </a:lnTo>
                <a:lnTo>
                  <a:pt x="13345" y="17257"/>
                </a:lnTo>
                <a:cubicBezTo>
                  <a:pt x="25635" y="52486"/>
                  <a:pt x="54409" y="77204"/>
                  <a:pt x="87945" y="77204"/>
                </a:cubicBezTo>
                <a:lnTo>
                  <a:pt x="1242430" y="77205"/>
                </a:lnTo>
                <a:cubicBezTo>
                  <a:pt x="1242221" y="78458"/>
                  <a:pt x="1554396" y="79040"/>
                  <a:pt x="1983714" y="79372"/>
                </a:cubicBezTo>
                <a:lnTo>
                  <a:pt x="2545777" y="79629"/>
                </a:lnTo>
                <a:lnTo>
                  <a:pt x="2545777" y="80223"/>
                </a:lnTo>
                <a:lnTo>
                  <a:pt x="2746948" y="80223"/>
                </a:lnTo>
                <a:lnTo>
                  <a:pt x="7189530" y="80223"/>
                </a:lnTo>
                <a:lnTo>
                  <a:pt x="8852860" y="75067"/>
                </a:lnTo>
                <a:lnTo>
                  <a:pt x="8852860" y="158439"/>
                </a:lnTo>
                <a:lnTo>
                  <a:pt x="7189530" y="158439"/>
                </a:lnTo>
                <a:lnTo>
                  <a:pt x="2746948" y="158439"/>
                </a:lnTo>
                <a:lnTo>
                  <a:pt x="2545777" y="158439"/>
                </a:lnTo>
                <a:lnTo>
                  <a:pt x="1389354" y="158439"/>
                </a:lnTo>
                <a:lnTo>
                  <a:pt x="93483" y="158439"/>
                </a:lnTo>
                <a:cubicBezTo>
                  <a:pt x="41854" y="158439"/>
                  <a:pt x="0" y="107698"/>
                  <a:pt x="0" y="4510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5698" y="6334239"/>
            <a:ext cx="3087072" cy="429768"/>
            <a:chOff x="-25698" y="6334239"/>
            <a:chExt cx="3087072" cy="4297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8" y="6372879"/>
              <a:ext cx="1833752" cy="3524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14672" y="6398247"/>
              <a:ext cx="1046702" cy="30175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1822650" y="6334239"/>
              <a:ext cx="0" cy="42976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66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291" y="154112"/>
            <a:ext cx="8501448" cy="44131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291" y="868465"/>
            <a:ext cx="8501448" cy="509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F87D3E-FFEC-F74D-9321-318FACA967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77" r:id="rId3"/>
    <p:sldLayoutId id="2147483697" r:id="rId4"/>
    <p:sldLayoutId id="2147483688" r:id="rId5"/>
    <p:sldLayoutId id="2147483674" r:id="rId6"/>
    <p:sldLayoutId id="2147483672" r:id="rId7"/>
    <p:sldLayoutId id="2147483675" r:id="rId8"/>
    <p:sldLayoutId id="2147483681" r:id="rId9"/>
    <p:sldLayoutId id="2147483664" r:id="rId10"/>
    <p:sldLayoutId id="2147483678" r:id="rId11"/>
    <p:sldLayoutId id="2147483693" r:id="rId12"/>
    <p:sldLayoutId id="2147483702" r:id="rId13"/>
    <p:sldLayoutId id="2147483701" r:id="rId14"/>
    <p:sldLayoutId id="2147483698" r:id="rId15"/>
    <p:sldLayoutId id="2147483699" r:id="rId16"/>
    <p:sldLayoutId id="2147483700" r:id="rId17"/>
    <p:sldLayoutId id="2147483694" r:id="rId18"/>
    <p:sldLayoutId id="2147483696" r:id="rId19"/>
    <p:sldLayoutId id="2147483695" r:id="rId20"/>
    <p:sldLayoutId id="214748370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833D"/>
        </a:buClr>
        <a:buSzPct val="120000"/>
        <a:buFont typeface="Arial" charset="0"/>
        <a:buChar char="•"/>
        <a:defRPr sz="1800" b="0" i="0" kern="1200">
          <a:solidFill>
            <a:srgbClr val="333333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833D"/>
        </a:buClr>
        <a:buSzPct val="120000"/>
        <a:buFont typeface="Arial" charset="0"/>
        <a:buChar char="•"/>
        <a:defRPr sz="1600" b="0" i="0" kern="1200">
          <a:solidFill>
            <a:srgbClr val="666666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833D"/>
        </a:buClr>
        <a:buSzPct val="120000"/>
        <a:buFont typeface="Arial" charset="0"/>
        <a:buChar char="•"/>
        <a:defRPr sz="1400" b="0" i="0" kern="1200">
          <a:solidFill>
            <a:srgbClr val="666666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833D"/>
        </a:buClr>
        <a:buSzPct val="120000"/>
        <a:buFont typeface="Arial" charset="0"/>
        <a:buChar char="•"/>
        <a:defRPr sz="1400" b="0" i="0" kern="1200">
          <a:solidFill>
            <a:srgbClr val="666666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833D"/>
        </a:buClr>
        <a:buSzPct val="120000"/>
        <a:buFont typeface="Arial" charset="0"/>
        <a:buChar char="•"/>
        <a:defRPr sz="1400" b="0" i="0" kern="1200">
          <a:solidFill>
            <a:srgbClr val="666666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" y="1827429"/>
            <a:ext cx="7517923" cy="42282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57910" y="869542"/>
            <a:ext cx="2577589" cy="1355498"/>
          </a:xfrm>
          <a:prstGeom prst="roundRect">
            <a:avLst>
              <a:gd name="adj" fmla="val 8422"/>
            </a:avLst>
          </a:prstGeom>
          <a:solidFill>
            <a:srgbClr val="F38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LiveHealth Online goes where you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55" y="1155425"/>
            <a:ext cx="8552945" cy="428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Access LiveHealth Online via smart phone, tablet or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658356" y="1011782"/>
            <a:ext cx="2011902" cy="1059751"/>
            <a:chOff x="6682506" y="934890"/>
            <a:chExt cx="2011902" cy="1059751"/>
          </a:xfrm>
        </p:grpSpPr>
        <p:sp>
          <p:nvSpPr>
            <p:cNvPr id="10" name="TextBox 9"/>
            <p:cNvSpPr txBox="1"/>
            <p:nvPr/>
          </p:nvSpPr>
          <p:spPr>
            <a:xfrm>
              <a:off x="6682506" y="934890"/>
              <a:ext cx="201190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The LiveHealth Online app is available on both iOS and Android</a:t>
              </a:r>
            </a:p>
            <a:p>
              <a:pPr algn="ctr"/>
              <a:endParaRPr lang="en-US" sz="16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277" y="1750538"/>
              <a:ext cx="847180" cy="2441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772" y="1750537"/>
              <a:ext cx="847180" cy="244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6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how LiveHealth Online Psychology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465"/>
            <a:ext cx="4639018" cy="5097484"/>
          </a:xfrm>
        </p:spPr>
        <p:txBody>
          <a:bodyPr/>
          <a:lstStyle/>
          <a:p>
            <a:r>
              <a:rPr lang="en-US" dirty="0"/>
              <a:t>Video visits with in-network licensed Psychologists &amp; Therapists</a:t>
            </a:r>
          </a:p>
          <a:p>
            <a:r>
              <a:rPr lang="en-US" dirty="0"/>
              <a:t>Self-scheduled appointments, </a:t>
            </a:r>
            <a:br>
              <a:rPr lang="en-US" dirty="0"/>
            </a:br>
            <a:r>
              <a:rPr lang="en-US" dirty="0"/>
              <a:t>7am - 11pm 7 days a week</a:t>
            </a:r>
          </a:p>
          <a:p>
            <a:r>
              <a:rPr lang="en-US" dirty="0"/>
              <a:t>Appointments available within 4 days or less</a:t>
            </a:r>
          </a:p>
          <a:p>
            <a:r>
              <a:rPr lang="en-US" dirty="0"/>
              <a:t>Private, easy to</a:t>
            </a:r>
            <a:r>
              <a:rPr lang="en-US" b="1" dirty="0"/>
              <a:t> </a:t>
            </a:r>
            <a:r>
              <a:rPr lang="en-US" dirty="0"/>
              <a:t>access and convenient </a:t>
            </a:r>
          </a:p>
          <a:p>
            <a:r>
              <a:rPr lang="en-US" dirty="0"/>
              <a:t>Available in 50 states</a:t>
            </a:r>
          </a:p>
          <a:p>
            <a:r>
              <a:rPr lang="en-US" dirty="0"/>
              <a:t>Access via smart phone, tablet or computer</a:t>
            </a:r>
          </a:p>
          <a:p>
            <a:r>
              <a:rPr lang="en-US" dirty="0"/>
              <a:t>Available for members age 10 &amp;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63384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58" y="5498105"/>
            <a:ext cx="1002118" cy="1002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8652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Convenience</a:t>
            </a:r>
          </a:p>
        </p:txBody>
      </p:sp>
      <p:sp>
        <p:nvSpPr>
          <p:cNvPr id="8" name="Oval 7"/>
          <p:cNvSpPr/>
          <p:nvPr/>
        </p:nvSpPr>
        <p:spPr>
          <a:xfrm>
            <a:off x="5894394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38" y="5464890"/>
            <a:ext cx="1004841" cy="10021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9662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Access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625338" y="1836738"/>
            <a:ext cx="3478457" cy="3594786"/>
            <a:chOff x="5607151" y="1687269"/>
            <a:chExt cx="3163294" cy="326908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374" y="1716044"/>
              <a:ext cx="2504071" cy="324031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856" y="2451235"/>
              <a:ext cx="1782344" cy="177544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911832" y="1687269"/>
              <a:ext cx="1239508" cy="265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LiveHealth Online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66517" y="1769724"/>
              <a:ext cx="304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17917" y="4087677"/>
              <a:ext cx="520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26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56799" y="4071544"/>
              <a:ext cx="520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42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07151" y="1929530"/>
              <a:ext cx="1544191" cy="27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New Adult Office Visit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8360" y="2179729"/>
              <a:ext cx="1522980" cy="27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New Child Office Visit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472243" y="676489"/>
            <a:ext cx="276541" cy="5532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7000"/>
                  <a:lumOff val="33000"/>
                  <a:alpha val="2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19715" y="869345"/>
            <a:ext cx="29768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dirty="0">
                <a:latin typeface="+mj-lt"/>
              </a:rPr>
              <a:t>Days Before First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Therapy Visit</a:t>
            </a:r>
            <a:r>
              <a:rPr lang="en-US" sz="2400" baseline="30000" dirty="0"/>
              <a:t>*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269" y="5680333"/>
            <a:ext cx="426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*https://www.naminh.org/sites/default/files/Summary%20Report%2004%2028%2014%20Waiting%20for%20Help%20FINAL2.pdf</a:t>
            </a:r>
          </a:p>
        </p:txBody>
      </p:sp>
    </p:spTree>
    <p:extLst>
      <p:ext uri="{BB962C8B-B14F-4D97-AF65-F5344CB8AC3E}">
        <p14:creationId xmlns:p14="http://schemas.microsoft.com/office/powerpoint/2010/main" val="20634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5831" r="12350" b="12388"/>
          <a:stretch/>
        </p:blipFill>
        <p:spPr>
          <a:xfrm flipH="1">
            <a:off x="410702" y="676489"/>
            <a:ext cx="8732600" cy="5532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6490"/>
            <a:ext cx="5468838" cy="5532120"/>
          </a:xfrm>
          <a:prstGeom prst="rect">
            <a:avLst/>
          </a:prstGeom>
          <a:gradFill>
            <a:gsLst>
              <a:gs pos="50000">
                <a:srgbClr val="FFFFFF">
                  <a:alpha val="98000"/>
                </a:srgbClr>
              </a:gs>
              <a:gs pos="0">
                <a:schemeClr val="bg1"/>
              </a:gs>
              <a:gs pos="100000">
                <a:schemeClr val="bg1">
                  <a:alpha val="6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2243" y="676489"/>
            <a:ext cx="276541" cy="5532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7000"/>
                  <a:lumOff val="33000"/>
                  <a:alpha val="2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Treated Behavioral Health Conditions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Relationship troubles</a:t>
            </a:r>
          </a:p>
          <a:p>
            <a:r>
              <a:rPr lang="en-US" dirty="0"/>
              <a:t>Parenting issues</a:t>
            </a:r>
          </a:p>
          <a:p>
            <a:r>
              <a:rPr lang="en-US" dirty="0"/>
              <a:t>Grief</a:t>
            </a:r>
          </a:p>
          <a:p>
            <a:r>
              <a:rPr lang="en-US" dirty="0"/>
              <a:t>Panic attacks</a:t>
            </a:r>
          </a:p>
          <a:p>
            <a:r>
              <a:rPr lang="en-US" dirty="0"/>
              <a:t>Coping with an illness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87998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87D3E-FFEC-F74D-9321-318FACA967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63384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58" y="5498105"/>
            <a:ext cx="1002118" cy="10021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8652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Convenience</a:t>
            </a:r>
          </a:p>
        </p:txBody>
      </p:sp>
      <p:sp>
        <p:nvSpPr>
          <p:cNvPr id="16" name="Oval 15"/>
          <p:cNvSpPr/>
          <p:nvPr/>
        </p:nvSpPr>
        <p:spPr>
          <a:xfrm>
            <a:off x="5894394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1" y="5488190"/>
            <a:ext cx="1004841" cy="10021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59662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2398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 rot="10800000">
            <a:off x="456555" y="1236082"/>
            <a:ext cx="2716041" cy="3882262"/>
          </a:xfrm>
          <a:prstGeom prst="roundRect">
            <a:avLst>
              <a:gd name="adj" fmla="val 5700"/>
            </a:avLst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6555" y="4924309"/>
            <a:ext cx="2722590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0079C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 rot="10800000">
            <a:off x="3291726" y="1236082"/>
            <a:ext cx="2716041" cy="3882262"/>
          </a:xfrm>
          <a:prstGeom prst="roundRect">
            <a:avLst>
              <a:gd name="adj" fmla="val 5700"/>
            </a:avLst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291727" y="4924309"/>
            <a:ext cx="2722590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815E90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 rot="10800000">
            <a:off x="6108776" y="1236082"/>
            <a:ext cx="2716041" cy="3882262"/>
          </a:xfrm>
          <a:prstGeom prst="roundRect">
            <a:avLst>
              <a:gd name="adj" fmla="val 5700"/>
            </a:avLst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108777" y="4924309"/>
            <a:ext cx="2722590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98B460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LiveHealth Online Psychology Member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06070" y="2969803"/>
            <a:ext cx="2217012" cy="173893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  <a:t>96% </a:t>
            </a: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</a:b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>Said provider was professional and helpful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D719C"/>
              </a:solidFill>
              <a:latin typeface="Calibri" panose="020F050202020403020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87346" y="2969803"/>
            <a:ext cx="2324800" cy="173893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  <a:t>95% </a:t>
            </a: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</a:b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>Felt provider understood their concerns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D719C"/>
              </a:solidFill>
              <a:latin typeface="Calibri" panose="020F050202020403020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99256" y="2972471"/>
            <a:ext cx="2335078" cy="22313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  <a:t>90% </a:t>
            </a: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</a:b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>Were able to book</a:t>
            </a:r>
            <a:b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</a:b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>a visit using LiveHealth Online sooner than an office-based visit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D719C"/>
              </a:solidFill>
              <a:latin typeface="Calibri" panose="020F050202020403020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99" y="1427683"/>
            <a:ext cx="1443094" cy="14430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9" y="1427683"/>
            <a:ext cx="1443094" cy="1443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5868537"/>
            <a:ext cx="8694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Data is from the 2016 LiveHealth Online Psychology post visit survey.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3" y="1384588"/>
            <a:ext cx="1535225" cy="15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3948" y="172277"/>
            <a:ext cx="8229600" cy="774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 Conditions of Interest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66694"/>
              </p:ext>
            </p:extLst>
          </p:nvPr>
        </p:nvGraphicFramePr>
        <p:xfrm>
          <a:off x="443949" y="1231900"/>
          <a:ext cx="8229600" cy="493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6" y="172277"/>
            <a:ext cx="8229600" cy="760940"/>
          </a:xfrm>
        </p:spPr>
        <p:txBody>
          <a:bodyPr>
            <a:normAutofit/>
          </a:bodyPr>
          <a:lstStyle/>
          <a:p>
            <a:r>
              <a:rPr lang="en-US" dirty="0" smtClean="0"/>
              <a:t>Follow Up Office Visits (Within 3 Weeks)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382" y="563490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*Significantly different from LHO (when asterisk next to location, difference is for all follow up visits, when asterisk in the chart, difference is for follow up visits with similar diagnosis)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817417" y="1418692"/>
          <a:ext cx="7093527" cy="41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92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Cost-savings (Medical + Pharmacy </a:t>
            </a:r>
            <a:r>
              <a:rPr lang="en-US" dirty="0"/>
              <a:t>E</a:t>
            </a:r>
            <a:r>
              <a:rPr lang="en-US" dirty="0" smtClean="0"/>
              <a:t>pisode </a:t>
            </a:r>
            <a:r>
              <a:rPr lang="en-US" dirty="0"/>
              <a:t>C</a:t>
            </a:r>
            <a:r>
              <a:rPr lang="en-US" dirty="0" smtClean="0"/>
              <a:t>ost)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123894"/>
              </p:ext>
            </p:extLst>
          </p:nvPr>
        </p:nvGraphicFramePr>
        <p:xfrm>
          <a:off x="221673" y="1365504"/>
          <a:ext cx="4239492" cy="473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1" y="2925825"/>
            <a:ext cx="411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in, Anthem, employers and/or members save an average of </a:t>
            </a:r>
            <a:r>
              <a:rPr lang="en-US" sz="2400" dirty="0" smtClean="0"/>
              <a:t>$201* </a:t>
            </a:r>
            <a:r>
              <a:rPr lang="en-US" dirty="0" smtClean="0"/>
              <a:t>per episode (including follow-up) for the 11 conditions of interest</a:t>
            </a:r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sz="1200" dirty="0" smtClean="0"/>
              <a:t>*This assumes that patients who do nothing would not eventually need additional care, </a:t>
            </a:r>
            <a:r>
              <a:rPr lang="en-US" sz="1200" dirty="0"/>
              <a:t>that patients would use the </a:t>
            </a:r>
            <a:r>
              <a:rPr lang="en-US" sz="1200" dirty="0" smtClean="0"/>
              <a:t>care they say they would, and that care would follow patterns described previously.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365504"/>
            <a:ext cx="3928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the 11 conditions of interest, on average:</a:t>
            </a:r>
          </a:p>
          <a:p>
            <a:r>
              <a:rPr lang="en-US" sz="1600" dirty="0" smtClean="0"/>
              <a:t>RHC is 1.11x as expensive as  visit on LHO</a:t>
            </a:r>
          </a:p>
          <a:p>
            <a:r>
              <a:rPr lang="en-US" sz="1600" dirty="0" smtClean="0"/>
              <a:t>UCC is 1.45x as expensive as visit on LHO</a:t>
            </a:r>
          </a:p>
          <a:p>
            <a:r>
              <a:rPr lang="en-US" sz="1600" dirty="0" smtClean="0"/>
              <a:t>ED is 6.35x as expensive as visit on  LHO</a:t>
            </a:r>
          </a:p>
          <a:p>
            <a:r>
              <a:rPr lang="en-US" sz="1600" dirty="0" smtClean="0"/>
              <a:t>PCP is 1.60x as expensive as visit on LHO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15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LiveHealth Online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|</a:t>
            </a:r>
            <a:r>
              <a:rPr lang="en-US" dirty="0"/>
              <a:t>  Medical</a:t>
            </a:r>
          </a:p>
        </p:txBody>
      </p:sp>
    </p:spTree>
    <p:extLst>
      <p:ext uri="{BB962C8B-B14F-4D97-AF65-F5344CB8AC3E}">
        <p14:creationId xmlns:p14="http://schemas.microsoft.com/office/powerpoint/2010/main" val="35211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2" r="5322"/>
          <a:stretch/>
        </p:blipFill>
        <p:spPr>
          <a:xfrm>
            <a:off x="913576" y="677506"/>
            <a:ext cx="8234148" cy="5537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7505"/>
            <a:ext cx="5468838" cy="5537113"/>
          </a:xfrm>
          <a:prstGeom prst="rect">
            <a:avLst/>
          </a:prstGeom>
          <a:gradFill>
            <a:gsLst>
              <a:gs pos="50000">
                <a:srgbClr val="FFFFFF">
                  <a:alpha val="98000"/>
                </a:srgbClr>
              </a:gs>
              <a:gs pos="0">
                <a:schemeClr val="bg1"/>
              </a:gs>
              <a:gs pos="100000">
                <a:schemeClr val="bg1">
                  <a:alpha val="6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62267" y="677507"/>
            <a:ext cx="276541" cy="55296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7000"/>
                  <a:lumOff val="33000"/>
                  <a:alpha val="2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features of LiveHealth Online Medical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68465"/>
            <a:ext cx="4735097" cy="5097484"/>
          </a:xfrm>
        </p:spPr>
        <p:txBody>
          <a:bodyPr/>
          <a:lstStyle/>
          <a:p>
            <a:r>
              <a:rPr lang="en-US" dirty="0"/>
              <a:t>Live, on-demand video doctor visits 24x7/365 </a:t>
            </a:r>
          </a:p>
          <a:p>
            <a:r>
              <a:rPr lang="en-US" dirty="0"/>
              <a:t>Accessible by</a:t>
            </a:r>
            <a:r>
              <a:rPr lang="en-US" b="1" dirty="0"/>
              <a:t> </a:t>
            </a:r>
            <a:r>
              <a:rPr lang="en-US" dirty="0"/>
              <a:t>smartphone, tablet or computer</a:t>
            </a:r>
          </a:p>
          <a:p>
            <a:r>
              <a:rPr lang="en-US" dirty="0">
                <a:solidFill>
                  <a:schemeClr val="tx1"/>
                </a:solidFill>
              </a:rPr>
              <a:t>Cost is less </a:t>
            </a:r>
            <a:r>
              <a:rPr lang="en-US" dirty="0"/>
              <a:t>than or equal to your office visit</a:t>
            </a:r>
          </a:p>
          <a:p>
            <a:r>
              <a:rPr lang="en-US" dirty="0"/>
              <a:t>Available in all states with an average wait time of 10 minutes</a:t>
            </a:r>
          </a:p>
          <a:p>
            <a:r>
              <a:rPr lang="en-US" dirty="0"/>
              <a:t>Choice of board certified, Anthem </a:t>
            </a:r>
            <a:br>
              <a:rPr lang="en-US" dirty="0"/>
            </a:br>
            <a:r>
              <a:rPr lang="en-US" dirty="0"/>
              <a:t>network doctors</a:t>
            </a:r>
          </a:p>
          <a:p>
            <a:r>
              <a:rPr lang="en-US" dirty="0"/>
              <a:t>Secure and private, HIPAA compliant video visit</a:t>
            </a:r>
          </a:p>
          <a:p>
            <a:r>
              <a:rPr lang="en-US" dirty="0"/>
              <a:t>E-prescribing to your pharmacy of choice*</a:t>
            </a:r>
          </a:p>
          <a:p>
            <a:r>
              <a:rPr lang="en-US" dirty="0"/>
              <a:t>Available to Anthem members and </a:t>
            </a:r>
            <a:br>
              <a:rPr lang="en-US" dirty="0"/>
            </a:br>
            <a:r>
              <a:rPr lang="en-US" dirty="0"/>
              <a:t>non-members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827058"/>
            <a:ext cx="8366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*Only non-controlled substances can be prescribed via video doctor visits</a:t>
            </a:r>
          </a:p>
        </p:txBody>
      </p:sp>
    </p:spTree>
    <p:extLst>
      <p:ext uri="{BB962C8B-B14F-4D97-AF65-F5344CB8AC3E}">
        <p14:creationId xmlns:p14="http://schemas.microsoft.com/office/powerpoint/2010/main" val="32726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2" y="687743"/>
            <a:ext cx="7304308" cy="55210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86650"/>
            <a:ext cx="5468838" cy="5522124"/>
          </a:xfrm>
          <a:prstGeom prst="rect">
            <a:avLst/>
          </a:prstGeom>
          <a:gradFill>
            <a:gsLst>
              <a:gs pos="50000">
                <a:srgbClr val="FFFFFF">
                  <a:alpha val="98000"/>
                </a:srgbClr>
              </a:gs>
              <a:gs pos="0">
                <a:schemeClr val="bg1"/>
              </a:gs>
              <a:gs pos="100000">
                <a:schemeClr val="bg1">
                  <a:alpha val="6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62267" y="686650"/>
            <a:ext cx="276541" cy="552212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7000"/>
                  <a:lumOff val="33000"/>
                  <a:alpha val="2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291" y="669213"/>
            <a:ext cx="5139547" cy="553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3833D"/>
              </a:buClr>
              <a:buSzPct val="120000"/>
              <a:buFont typeface="Arial" charset="0"/>
              <a:buChar char="•"/>
            </a:pPr>
            <a:endParaRPr lang="en-US" dirty="0">
              <a:solidFill>
                <a:srgbClr val="33333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4112"/>
            <a:ext cx="8344602" cy="441312"/>
          </a:xfrm>
        </p:spPr>
        <p:txBody>
          <a:bodyPr/>
          <a:lstStyle/>
          <a:p>
            <a:r>
              <a:rPr lang="en-US" dirty="0"/>
              <a:t>Commonly Treated Medical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5" name="Picture 1" descr="//loremipsum.net/pics/piksel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//loremipsum.net/pics/piksel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291140" y="528211"/>
            <a:ext cx="8852860" cy="158439"/>
          </a:xfrm>
          <a:custGeom>
            <a:avLst/>
            <a:gdLst>
              <a:gd name="connsiteX0" fmla="*/ 0 w 8852860"/>
              <a:gd name="connsiteY0" fmla="*/ 0 h 158439"/>
              <a:gd name="connsiteX1" fmla="*/ 10471 w 8852860"/>
              <a:gd name="connsiteY1" fmla="*/ 0 h 158439"/>
              <a:gd name="connsiteX2" fmla="*/ 13345 w 8852860"/>
              <a:gd name="connsiteY2" fmla="*/ 17257 h 158439"/>
              <a:gd name="connsiteX3" fmla="*/ 87945 w 8852860"/>
              <a:gd name="connsiteY3" fmla="*/ 77204 h 158439"/>
              <a:gd name="connsiteX4" fmla="*/ 1242430 w 8852860"/>
              <a:gd name="connsiteY4" fmla="*/ 77205 h 158439"/>
              <a:gd name="connsiteX5" fmla="*/ 1983714 w 8852860"/>
              <a:gd name="connsiteY5" fmla="*/ 79372 h 158439"/>
              <a:gd name="connsiteX6" fmla="*/ 2545777 w 8852860"/>
              <a:gd name="connsiteY6" fmla="*/ 79629 h 158439"/>
              <a:gd name="connsiteX7" fmla="*/ 2545777 w 8852860"/>
              <a:gd name="connsiteY7" fmla="*/ 80223 h 158439"/>
              <a:gd name="connsiteX8" fmla="*/ 2746948 w 8852860"/>
              <a:gd name="connsiteY8" fmla="*/ 80223 h 158439"/>
              <a:gd name="connsiteX9" fmla="*/ 7189530 w 8852860"/>
              <a:gd name="connsiteY9" fmla="*/ 80223 h 158439"/>
              <a:gd name="connsiteX10" fmla="*/ 8852860 w 8852860"/>
              <a:gd name="connsiteY10" fmla="*/ 75067 h 158439"/>
              <a:gd name="connsiteX11" fmla="*/ 8852860 w 8852860"/>
              <a:gd name="connsiteY11" fmla="*/ 158439 h 158439"/>
              <a:gd name="connsiteX12" fmla="*/ 7189530 w 8852860"/>
              <a:gd name="connsiteY12" fmla="*/ 158439 h 158439"/>
              <a:gd name="connsiteX13" fmla="*/ 2746948 w 8852860"/>
              <a:gd name="connsiteY13" fmla="*/ 158439 h 158439"/>
              <a:gd name="connsiteX14" fmla="*/ 2545777 w 8852860"/>
              <a:gd name="connsiteY14" fmla="*/ 158439 h 158439"/>
              <a:gd name="connsiteX15" fmla="*/ 1389354 w 8852860"/>
              <a:gd name="connsiteY15" fmla="*/ 158439 h 158439"/>
              <a:gd name="connsiteX16" fmla="*/ 93483 w 8852860"/>
              <a:gd name="connsiteY16" fmla="*/ 158439 h 158439"/>
              <a:gd name="connsiteX17" fmla="*/ 0 w 8852860"/>
              <a:gd name="connsiteY17" fmla="*/ 45106 h 15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52860" h="158439">
                <a:moveTo>
                  <a:pt x="0" y="0"/>
                </a:moveTo>
                <a:lnTo>
                  <a:pt x="10471" y="0"/>
                </a:lnTo>
                <a:lnTo>
                  <a:pt x="13345" y="17257"/>
                </a:lnTo>
                <a:cubicBezTo>
                  <a:pt x="25635" y="52486"/>
                  <a:pt x="54409" y="77204"/>
                  <a:pt x="87945" y="77204"/>
                </a:cubicBezTo>
                <a:lnTo>
                  <a:pt x="1242430" y="77205"/>
                </a:lnTo>
                <a:cubicBezTo>
                  <a:pt x="1242221" y="78458"/>
                  <a:pt x="1554396" y="79040"/>
                  <a:pt x="1983714" y="79372"/>
                </a:cubicBezTo>
                <a:lnTo>
                  <a:pt x="2545777" y="79629"/>
                </a:lnTo>
                <a:lnTo>
                  <a:pt x="2545777" y="80223"/>
                </a:lnTo>
                <a:lnTo>
                  <a:pt x="2746948" y="80223"/>
                </a:lnTo>
                <a:lnTo>
                  <a:pt x="7189530" y="80223"/>
                </a:lnTo>
                <a:lnTo>
                  <a:pt x="8852860" y="75067"/>
                </a:lnTo>
                <a:lnTo>
                  <a:pt x="8852860" y="158439"/>
                </a:lnTo>
                <a:lnTo>
                  <a:pt x="7189530" y="158439"/>
                </a:lnTo>
                <a:lnTo>
                  <a:pt x="2746948" y="158439"/>
                </a:lnTo>
                <a:lnTo>
                  <a:pt x="2545777" y="158439"/>
                </a:lnTo>
                <a:lnTo>
                  <a:pt x="1389354" y="158439"/>
                </a:lnTo>
                <a:lnTo>
                  <a:pt x="93483" y="158439"/>
                </a:lnTo>
                <a:cubicBezTo>
                  <a:pt x="41854" y="158439"/>
                  <a:pt x="0" y="107698"/>
                  <a:pt x="0" y="4510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868465"/>
            <a:ext cx="2423160" cy="5097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800" b="0" i="0" kern="120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6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/>
              <a:t>Abrasions, minor wounds</a:t>
            </a:r>
          </a:p>
          <a:p>
            <a:pPr lvl="0"/>
            <a:r>
              <a:rPr lang="en-US" sz="1400" dirty="0"/>
              <a:t>Acne</a:t>
            </a:r>
          </a:p>
          <a:p>
            <a:pPr lvl="0"/>
            <a:r>
              <a:rPr lang="en-US" sz="1400" dirty="0"/>
              <a:t>Anxiety</a:t>
            </a:r>
          </a:p>
          <a:p>
            <a:pPr lvl="0"/>
            <a:r>
              <a:rPr lang="en-US" sz="1400" dirty="0"/>
              <a:t>Asthma</a:t>
            </a:r>
          </a:p>
          <a:p>
            <a:pPr lvl="0"/>
            <a:r>
              <a:rPr lang="en-US" sz="1400" dirty="0"/>
              <a:t>Allergies/allergic rhinitis</a:t>
            </a:r>
          </a:p>
          <a:p>
            <a:pPr lvl="0"/>
            <a:r>
              <a:rPr lang="en-US" sz="1400" dirty="0"/>
              <a:t>Back pain </a:t>
            </a:r>
          </a:p>
          <a:p>
            <a:pPr lvl="0"/>
            <a:r>
              <a:rPr lang="en-US" sz="1400" dirty="0"/>
              <a:t>Cough/Cold</a:t>
            </a:r>
          </a:p>
          <a:p>
            <a:pPr lvl="0"/>
            <a:r>
              <a:rPr lang="en-US" sz="1400" dirty="0"/>
              <a:t>Depression </a:t>
            </a:r>
          </a:p>
          <a:p>
            <a:pPr lvl="0"/>
            <a:r>
              <a:rPr lang="en-US" sz="1400" dirty="0"/>
              <a:t>Diabetes/hypoglycemia</a:t>
            </a:r>
          </a:p>
          <a:p>
            <a:pPr lvl="0"/>
            <a:r>
              <a:rPr lang="en-US" sz="1400" dirty="0"/>
              <a:t>Diarrhea</a:t>
            </a:r>
          </a:p>
          <a:p>
            <a:pPr lvl="0"/>
            <a:r>
              <a:rPr lang="en-US" sz="1400" dirty="0"/>
              <a:t>Ear pain </a:t>
            </a:r>
          </a:p>
          <a:p>
            <a:pPr lvl="0"/>
            <a:r>
              <a:rPr lang="en-US" sz="1400" dirty="0"/>
              <a:t>Fever</a:t>
            </a:r>
          </a:p>
          <a:p>
            <a:pPr lvl="0"/>
            <a:r>
              <a:rPr lang="en-US" sz="1400" dirty="0"/>
              <a:t>Headache/migraine</a:t>
            </a:r>
          </a:p>
          <a:p>
            <a:pPr lvl="0"/>
            <a:r>
              <a:rPr lang="en-US" sz="1400" dirty="0"/>
              <a:t>Hypertension</a:t>
            </a:r>
          </a:p>
          <a:p>
            <a:pPr lvl="0"/>
            <a:r>
              <a:rPr lang="en-US" sz="1400" dirty="0"/>
              <a:t>Incontinence</a:t>
            </a:r>
          </a:p>
        </p:txBody>
      </p:sp>
      <p:sp>
        <p:nvSpPr>
          <p:cNvPr id="2" name="Oval 1"/>
          <p:cNvSpPr/>
          <p:nvPr/>
        </p:nvSpPr>
        <p:spPr>
          <a:xfrm>
            <a:off x="6696456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9" y="5498105"/>
            <a:ext cx="1004841" cy="10021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1724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016973" y="868465"/>
            <a:ext cx="2423160" cy="5097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800" b="0" i="0" kern="120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6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/>
              <a:t>Incontinence</a:t>
            </a:r>
          </a:p>
          <a:p>
            <a:pPr lvl="0"/>
            <a:r>
              <a:rPr lang="en-US" sz="1400" dirty="0"/>
              <a:t>Influenza/flu</a:t>
            </a:r>
          </a:p>
          <a:p>
            <a:pPr lvl="0"/>
            <a:r>
              <a:rPr lang="en-US" sz="1400" dirty="0"/>
              <a:t>Insomnia</a:t>
            </a:r>
          </a:p>
          <a:p>
            <a:pPr lvl="0"/>
            <a:r>
              <a:rPr lang="en-US" sz="1400" dirty="0"/>
              <a:t>Nausea/Vomiting </a:t>
            </a:r>
          </a:p>
          <a:p>
            <a:pPr lvl="0"/>
            <a:r>
              <a:rPr lang="en-US" sz="1400" dirty="0"/>
              <a:t>Obesity</a:t>
            </a:r>
          </a:p>
          <a:p>
            <a:pPr lvl="0"/>
            <a:r>
              <a:rPr lang="en-US" sz="1400" dirty="0"/>
              <a:t>Pinkeye and other eye infections</a:t>
            </a:r>
          </a:p>
          <a:p>
            <a:pPr lvl="0"/>
            <a:r>
              <a:rPr lang="en-US" sz="1400" dirty="0"/>
              <a:t>Rashes/skin disturbances</a:t>
            </a:r>
          </a:p>
          <a:p>
            <a:pPr lvl="0"/>
            <a:r>
              <a:rPr lang="en-US" sz="1400" dirty="0"/>
              <a:t>Sinus infection</a:t>
            </a:r>
          </a:p>
          <a:p>
            <a:pPr lvl="0"/>
            <a:r>
              <a:rPr lang="en-US" sz="1400" dirty="0"/>
              <a:t>Smoking cessation </a:t>
            </a:r>
          </a:p>
          <a:p>
            <a:pPr lvl="0"/>
            <a:r>
              <a:rPr lang="en-US" sz="1400" dirty="0"/>
              <a:t>Sore throat/pharyngitis </a:t>
            </a:r>
          </a:p>
          <a:p>
            <a:pPr lvl="0"/>
            <a:r>
              <a:rPr lang="en-US" sz="1400" dirty="0"/>
              <a:t>Sprains and strains</a:t>
            </a:r>
          </a:p>
          <a:p>
            <a:pPr lvl="0"/>
            <a:r>
              <a:rPr lang="en-US" sz="1400" dirty="0"/>
              <a:t>Urinary tract infection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64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23916" y="813816"/>
            <a:ext cx="3987397" cy="4611058"/>
          </a:xfrm>
          <a:prstGeom prst="roundRect">
            <a:avLst>
              <a:gd name="adj" fmla="val 32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LiveHealth Online Medical – Quick and easy access to doctors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7806" r="38271" b="17795"/>
          <a:stretch/>
        </p:blipFill>
        <p:spPr>
          <a:xfrm flipH="1">
            <a:off x="384880" y="3634582"/>
            <a:ext cx="3865465" cy="2000590"/>
          </a:xfrm>
          <a:prstGeom prst="rect">
            <a:avLst/>
          </a:prstGeom>
          <a:solidFill>
            <a:srgbClr val="F3833D"/>
          </a:solidFill>
          <a:ln>
            <a:noFill/>
          </a:ln>
        </p:spPr>
      </p:pic>
      <p:sp>
        <p:nvSpPr>
          <p:cNvPr id="14" name="Freeform 13"/>
          <p:cNvSpPr/>
          <p:nvPr/>
        </p:nvSpPr>
        <p:spPr>
          <a:xfrm rot="16200000">
            <a:off x="1825565" y="3108784"/>
            <a:ext cx="4826728" cy="22604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98B460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6126" r="31361" b="13629"/>
          <a:stretch/>
        </p:blipFill>
        <p:spPr>
          <a:xfrm rot="20649393" flipH="1">
            <a:off x="824152" y="975600"/>
            <a:ext cx="1388050" cy="1388872"/>
          </a:xfrm>
          <a:prstGeom prst="ellipse">
            <a:avLst/>
          </a:prstGeom>
          <a:ln w="50800">
            <a:solidFill>
              <a:srgbClr val="F383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2730" y="2524490"/>
            <a:ext cx="3018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 Light" charset="0"/>
                <a:ea typeface="Calibri Light" charset="0"/>
                <a:cs typeface="Calibri Light" charset="0"/>
              </a:rPr>
              <a:t>Three children are sleeping and one wakes up </a:t>
            </a:r>
            <a:br>
              <a:rPr lang="en-US" sz="1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200" dirty="0">
                <a:latin typeface="Calibri Light" charset="0"/>
                <a:ea typeface="Calibri Light" charset="0"/>
                <a:cs typeface="Calibri Light" charset="0"/>
              </a:rPr>
              <a:t>in the middle of the night crying with a fever and a bad cold. Husband is out of town.</a:t>
            </a:r>
            <a:br>
              <a:rPr lang="en-US" sz="1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200" dirty="0">
                <a:latin typeface="Calibri Light" charset="0"/>
                <a:ea typeface="Calibri Light" charset="0"/>
                <a:cs typeface="Calibri Light" charset="0"/>
              </a:rPr>
              <a:t>She wants to talk to a doctor but it’s 2 am. </a:t>
            </a:r>
            <a:br>
              <a:rPr lang="en-US" sz="1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200" dirty="0">
                <a:latin typeface="Calibri Light" charset="0"/>
                <a:ea typeface="Calibri Light" charset="0"/>
                <a:cs typeface="Calibri Light" charset="0"/>
              </a:rPr>
              <a:t>What should she do?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6065" y="1192250"/>
            <a:ext cx="134306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3200" b="1" dirty="0">
                <a:latin typeface="Calibri Light" charset="0"/>
                <a:ea typeface="Calibri Light" charset="0"/>
                <a:cs typeface="Calibri Light" charset="0"/>
              </a:rPr>
              <a:t>Meet Karen</a:t>
            </a:r>
          </a:p>
        </p:txBody>
      </p:sp>
      <p:sp>
        <p:nvSpPr>
          <p:cNvPr id="28" name="Freeform 27"/>
          <p:cNvSpPr/>
          <p:nvPr/>
        </p:nvSpPr>
        <p:spPr>
          <a:xfrm rot="5400000">
            <a:off x="-1981747" y="3107111"/>
            <a:ext cx="4826731" cy="229399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98B460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05731" y="1053427"/>
            <a:ext cx="3534894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Emergency Room</a:t>
            </a:r>
          </a:p>
          <a:p>
            <a:r>
              <a:rPr lang="en-US" sz="1400" b="1" dirty="0">
                <a:latin typeface="Calibri Light" charset="0"/>
                <a:ea typeface="Calibri Light" charset="0"/>
                <a:cs typeface="Calibri Light" charset="0"/>
              </a:rPr>
              <a:t>Time: 3+ Hours     Cost: $1,636</a:t>
            </a:r>
          </a:p>
          <a:p>
            <a:r>
              <a:rPr lang="en-US" sz="1400" b="1" dirty="0">
                <a:latin typeface="Calibri Light" charset="0"/>
                <a:ea typeface="Calibri Light" charset="0"/>
                <a:cs typeface="Calibri Light" charset="0"/>
              </a:rPr>
              <a:t>Impact: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Time spent driving and waiting to be seen. Had to wake up the other children. Had to take off the following day of work.</a:t>
            </a:r>
          </a:p>
          <a:p>
            <a:endParaRPr lang="en-US" sz="13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05731" y="2577182"/>
            <a:ext cx="3534894" cy="1146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Urgent Care Center</a:t>
            </a:r>
          </a:p>
          <a:p>
            <a:r>
              <a:rPr lang="en-US" sz="1400" b="1" dirty="0">
                <a:latin typeface="Calibri Light" charset="0"/>
                <a:ea typeface="Calibri Light" charset="0"/>
                <a:cs typeface="Calibri Light" charset="0"/>
              </a:rPr>
              <a:t>Time: 2+ Hours     Cost: $147</a:t>
            </a:r>
          </a:p>
          <a:p>
            <a:r>
              <a:rPr lang="en-US" sz="1400" b="1" dirty="0">
                <a:latin typeface="Calibri Light" charset="0"/>
                <a:ea typeface="Calibri Light" charset="0"/>
                <a:cs typeface="Calibri Light" charset="0"/>
              </a:rPr>
              <a:t>Impact: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Time spent driving and waiting to be seen. Had to wake up the other children. Tired and dragging the next day at work.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60851" y="4179574"/>
            <a:ext cx="3846302" cy="1346522"/>
            <a:chOff x="4560851" y="4847978"/>
            <a:chExt cx="3846302" cy="1346522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851" y="4847978"/>
              <a:ext cx="458975" cy="460225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5205730" y="4847978"/>
              <a:ext cx="3201423" cy="1346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b="1" dirty="0">
                  <a:latin typeface="Calibri" charset="0"/>
                  <a:ea typeface="Calibri" charset="0"/>
                  <a:cs typeface="Calibri" charset="0"/>
                </a:rPr>
                <a:t>LiveHealth Online</a:t>
              </a:r>
            </a:p>
            <a:p>
              <a:r>
                <a:rPr lang="en-US" sz="1400" b="1" dirty="0">
                  <a:latin typeface="Calibri Light" charset="0"/>
                  <a:ea typeface="Calibri Light" charset="0"/>
                  <a:cs typeface="Calibri Light" charset="0"/>
                </a:rPr>
                <a:t>Time: </a:t>
              </a:r>
              <a:r>
                <a:rPr lang="en-US" sz="1400" b="1" dirty="0">
                  <a:solidFill>
                    <a:srgbClr val="0079C2"/>
                  </a:solidFill>
                  <a:latin typeface="Calibri Light" charset="0"/>
                  <a:ea typeface="Calibri Light" charset="0"/>
                  <a:cs typeface="Calibri Light" charset="0"/>
                </a:rPr>
                <a:t>10 min or less wait   </a:t>
              </a:r>
              <a:r>
                <a:rPr lang="en-US" sz="1400" b="1" dirty="0">
                  <a:latin typeface="Calibri Light" charset="0"/>
                  <a:ea typeface="Calibri Light" charset="0"/>
                  <a:cs typeface="Calibri Light" charset="0"/>
                </a:rPr>
                <a:t>Cost: </a:t>
              </a:r>
              <a:r>
                <a:rPr lang="en-US" sz="1400" b="1" dirty="0">
                  <a:solidFill>
                    <a:srgbClr val="0079C2"/>
                  </a:solidFill>
                  <a:latin typeface="Calibri Light" charset="0"/>
                  <a:ea typeface="Calibri Light" charset="0"/>
                  <a:cs typeface="Calibri Light" charset="0"/>
                </a:rPr>
                <a:t>$49 or less</a:t>
              </a:r>
            </a:p>
            <a:p>
              <a:r>
                <a:rPr lang="en-US" sz="1400" b="1" dirty="0">
                  <a:latin typeface="Calibri Light" charset="0"/>
                  <a:ea typeface="Calibri Light" charset="0"/>
                  <a:cs typeface="Calibri Light" charset="0"/>
                </a:rPr>
                <a:t>Impact: </a:t>
              </a:r>
              <a:r>
                <a:rPr lang="en-US" sz="1400" dirty="0">
                  <a:latin typeface="Calibri Light" charset="0"/>
                  <a:ea typeface="Calibri Light" charset="0"/>
                  <a:cs typeface="Calibri Light" charset="0"/>
                </a:rPr>
                <a:t>No driving, no appointments, no long waits. No time off from work. Child feels better faster!</a:t>
              </a:r>
            </a:p>
            <a:p>
              <a:endParaRPr lang="en-US" sz="1300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16064" y="1965690"/>
            <a:ext cx="112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charset="0"/>
                <a:ea typeface="Calibri Light" charset="0"/>
                <a:cs typeface="Calibri Light" charset="0"/>
              </a:rPr>
              <a:t>(3 Children)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381761" y="5734419"/>
            <a:ext cx="63804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National average allowed amounts; 2016 claims data based on Local Group and Individual, Non Refunding Members only, for LiveHealth Online fully treatable diagnosis codes in Anthem's 14 Blue states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14" y="2589237"/>
            <a:ext cx="522257" cy="5202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14" y="1094249"/>
            <a:ext cx="472549" cy="4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 rot="10800000">
            <a:off x="2982874" y="1750099"/>
            <a:ext cx="1836709" cy="3807416"/>
          </a:xfrm>
          <a:prstGeom prst="roundRect">
            <a:avLst>
              <a:gd name="adj" fmla="val 5700"/>
            </a:avLst>
          </a:pr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 rot="10800000">
            <a:off x="4961425" y="1750098"/>
            <a:ext cx="1183684" cy="3807416"/>
          </a:xfrm>
          <a:prstGeom prst="roundRect">
            <a:avLst>
              <a:gd name="adj" fmla="val 5700"/>
            </a:avLst>
          </a:pr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 rot="10800000">
            <a:off x="6316309" y="1750098"/>
            <a:ext cx="1183684" cy="3807416"/>
          </a:xfrm>
          <a:prstGeom prst="roundRect">
            <a:avLst>
              <a:gd name="adj" fmla="val 5700"/>
            </a:avLst>
          </a:pr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 rot="10800000">
            <a:off x="7650846" y="1750098"/>
            <a:ext cx="1183684" cy="3807416"/>
          </a:xfrm>
          <a:prstGeom prst="roundRect">
            <a:avLst>
              <a:gd name="adj" fmla="val 5700"/>
            </a:avLst>
          </a:pr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>
            <a:off x="2982872" y="1135466"/>
            <a:ext cx="1836711" cy="775712"/>
          </a:xfrm>
          <a:prstGeom prst="round2SameRect">
            <a:avLst>
              <a:gd name="adj1" fmla="val 8171"/>
              <a:gd name="adj2" fmla="val 0"/>
            </a:avLst>
          </a:prstGeom>
          <a:solidFill>
            <a:srgbClr val="0C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 Same Side Corner Rectangle 48"/>
          <p:cNvSpPr/>
          <p:nvPr/>
        </p:nvSpPr>
        <p:spPr>
          <a:xfrm>
            <a:off x="4961422" y="1135466"/>
            <a:ext cx="1183687" cy="775712"/>
          </a:xfrm>
          <a:prstGeom prst="round2SameRect">
            <a:avLst>
              <a:gd name="adj1" fmla="val 8171"/>
              <a:gd name="adj2" fmla="val 0"/>
            </a:avLst>
          </a:prstGeom>
          <a:solidFill>
            <a:srgbClr val="0C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 Same Side Corner Rectangle 49"/>
          <p:cNvSpPr/>
          <p:nvPr/>
        </p:nvSpPr>
        <p:spPr>
          <a:xfrm>
            <a:off x="6325322" y="1135466"/>
            <a:ext cx="1174672" cy="775712"/>
          </a:xfrm>
          <a:prstGeom prst="round2SameRect">
            <a:avLst>
              <a:gd name="adj1" fmla="val 8171"/>
              <a:gd name="adj2" fmla="val 0"/>
            </a:avLst>
          </a:prstGeom>
          <a:solidFill>
            <a:srgbClr val="0C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 Same Side Corner Rectangle 50"/>
          <p:cNvSpPr/>
          <p:nvPr/>
        </p:nvSpPr>
        <p:spPr>
          <a:xfrm>
            <a:off x="7650846" y="1135466"/>
            <a:ext cx="1174672" cy="775712"/>
          </a:xfrm>
          <a:prstGeom prst="round2SameRect">
            <a:avLst>
              <a:gd name="adj1" fmla="val 8171"/>
              <a:gd name="adj2" fmla="val 0"/>
            </a:avLst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 rot="10800000">
            <a:off x="314958" y="1750100"/>
            <a:ext cx="2480301" cy="3807416"/>
          </a:xfrm>
          <a:prstGeom prst="roundRect">
            <a:avLst>
              <a:gd name="adj" fmla="val 5700"/>
            </a:avLst>
          </a:pr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14957" y="1135466"/>
            <a:ext cx="2480304" cy="775712"/>
          </a:xfrm>
          <a:prstGeom prst="round2SameRect">
            <a:avLst>
              <a:gd name="adj1" fmla="val 8171"/>
              <a:gd name="adj2" fmla="val 0"/>
            </a:avLst>
          </a:prstGeom>
          <a:solidFill>
            <a:srgbClr val="0C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 rot="10800000">
            <a:off x="314958" y="1811024"/>
            <a:ext cx="2480303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0079C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benefits- Saving money for the employee and employer*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2747" y="2566596"/>
            <a:ext cx="2275840" cy="2275840"/>
          </a:xfrm>
          <a:prstGeom prst="ellipse">
            <a:avLst/>
          </a:prstGeom>
          <a:solidFill>
            <a:srgbClr val="F38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160124" y="2930616"/>
            <a:ext cx="1547800" cy="1547800"/>
          </a:xfrm>
          <a:prstGeom prst="ellipse">
            <a:avLst/>
          </a:prstGeom>
          <a:solidFill>
            <a:srgbClr val="98B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961423" y="3158364"/>
            <a:ext cx="1183686" cy="1183686"/>
          </a:xfrm>
          <a:prstGeom prst="ellipse">
            <a:avLst/>
          </a:prstGeom>
          <a:solidFill>
            <a:srgbClr val="FE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549071" y="3365482"/>
            <a:ext cx="769450" cy="769450"/>
          </a:xfrm>
          <a:prstGeom prst="ellipse">
            <a:avLst/>
          </a:prstGeom>
          <a:solidFill>
            <a:srgbClr val="815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013494" y="3525519"/>
            <a:ext cx="449376" cy="449376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4959" y="1291914"/>
            <a:ext cx="2373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Emergency Room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82875" y="1296129"/>
            <a:ext cx="183671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Urgent Care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70437" y="1168060"/>
            <a:ext cx="117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Doctor’s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Office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25321" y="1165326"/>
            <a:ext cx="117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Retail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Clinic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50846" y="1165325"/>
            <a:ext cx="117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LiveHealthOnline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4465" y="3261306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$1,636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1022" y="3412128"/>
            <a:ext cx="135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$147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95167" y="3523446"/>
            <a:ext cx="94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$105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1017" y="3513230"/>
            <a:ext cx="94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$82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49545" y="3566086"/>
            <a:ext cx="9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$49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211608" y="2440279"/>
            <a:ext cx="7304519" cy="10729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211608" y="3996903"/>
            <a:ext cx="7304519" cy="951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10800000">
            <a:off x="2982872" y="1811023"/>
            <a:ext cx="1836711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0079C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4961423" y="1811022"/>
            <a:ext cx="1183686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0079C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44" name="Freeform 43"/>
          <p:cNvSpPr/>
          <p:nvPr/>
        </p:nvSpPr>
        <p:spPr>
          <a:xfrm rot="10800000">
            <a:off x="6325321" y="1811021"/>
            <a:ext cx="1174672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0079C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7650846" y="1811021"/>
            <a:ext cx="1174672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500" y="5708666"/>
            <a:ext cx="6085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*National average allowed amounts; 2016 claims data based on Local Group and Individual, Non Refunding Members only, for LiveHealth Online fully treatable diagnosis codes in Anthem's 14 Blue states </a:t>
            </a:r>
          </a:p>
        </p:txBody>
      </p:sp>
      <p:sp>
        <p:nvSpPr>
          <p:cNvPr id="53" name="Oval 52"/>
          <p:cNvSpPr/>
          <p:nvPr/>
        </p:nvSpPr>
        <p:spPr>
          <a:xfrm>
            <a:off x="6696456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461724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Cost of Care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43" y="5428431"/>
            <a:ext cx="1117219" cy="11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consumer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6555" y="5886993"/>
            <a:ext cx="8687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Source: LiveHealth Online 2016 Post-Visit Survey Data</a:t>
            </a:r>
          </a:p>
        </p:txBody>
      </p:sp>
      <p:sp>
        <p:nvSpPr>
          <p:cNvPr id="44" name="Rounded Rectangle 43"/>
          <p:cNvSpPr/>
          <p:nvPr/>
        </p:nvSpPr>
        <p:spPr bwMode="auto">
          <a:xfrm rot="10800000">
            <a:off x="456555" y="1236082"/>
            <a:ext cx="2716041" cy="3882262"/>
          </a:xfrm>
          <a:prstGeom prst="roundRect">
            <a:avLst>
              <a:gd name="adj" fmla="val 5700"/>
            </a:avLst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555" y="2969803"/>
            <a:ext cx="2716043" cy="243143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  <a:t>94% </a:t>
            </a: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</a:br>
            <a:r>
              <a:rPr lang="en-US" sz="1600" dirty="0">
                <a:solidFill>
                  <a:srgbClr val="333333"/>
                </a:solidFill>
                <a:latin typeface="Calibri" panose="020F0502020204030204"/>
                <a:cs typeface=""/>
              </a:rPr>
              <a:t>Visit Satisfaction Rating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latin typeface="Calibri Light" panose="020F0302020204030204"/>
                <a:cs typeface=""/>
              </a:rPr>
              <a:t>“I absolutely love this service! I have used others like Teladoc in the past, but this is much more personalized.”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D719C"/>
              </a:solidFill>
              <a:latin typeface="Calibri" panose="020F050202020403020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456555" y="4924309"/>
            <a:ext cx="2722590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0079C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 rot="10800000">
            <a:off x="3291726" y="1236082"/>
            <a:ext cx="2716041" cy="3882262"/>
          </a:xfrm>
          <a:prstGeom prst="roundRect">
            <a:avLst>
              <a:gd name="adj" fmla="val 5700"/>
            </a:avLst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91727" y="2969803"/>
            <a:ext cx="2716043" cy="269304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  <a:t>96% </a:t>
            </a:r>
            <a:r>
              <a:rPr lang="en-US" sz="1600" dirty="0">
                <a:solidFill>
                  <a:srgbClr val="333333"/>
                </a:solidFill>
              </a:rPr>
              <a:t/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en-US" sz="1600" dirty="0">
                <a:solidFill>
                  <a:srgbClr val="333333"/>
                </a:solidFill>
              </a:rPr>
              <a:t>Doctor Satisfaction Rating</a:t>
            </a:r>
          </a:p>
          <a:p>
            <a:pPr lvl="0" algn="ctr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  <a:t>“It’s amazing to have access to a </a:t>
            </a:r>
            <a:b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</a:br>
            <a: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  <a:t>doctor anytime, anywhere for a </a:t>
            </a:r>
            <a:b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</a:br>
            <a: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  <a:t>modest fee.”</a:t>
            </a:r>
          </a:p>
          <a:p>
            <a:pPr lvl="0" algn="ctr"/>
            <a:endParaRPr lang="en-US" sz="1600" b="1" dirty="0">
              <a:solidFill>
                <a:srgbClr val="3D719C"/>
              </a:solidFill>
            </a:endParaRPr>
          </a:p>
          <a:p>
            <a:pPr lvl="0" algn="ctr"/>
            <a:endParaRPr lang="en-US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D719C"/>
              </a:solidFill>
              <a:latin typeface="Calibri" panose="020F050202020403020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291727" y="4924309"/>
            <a:ext cx="2722590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 rot="10800000">
            <a:off x="6108776" y="1236082"/>
            <a:ext cx="2716041" cy="3882262"/>
          </a:xfrm>
          <a:prstGeom prst="roundRect">
            <a:avLst>
              <a:gd name="adj" fmla="val 5700"/>
            </a:avLst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15324" y="2969802"/>
            <a:ext cx="2716043" cy="276998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  <a:t>73% </a:t>
            </a:r>
            <a:br>
              <a:rPr lang="en-US" sz="4400" dirty="0">
                <a:solidFill>
                  <a:srgbClr val="333333"/>
                </a:solidFill>
                <a:latin typeface="Calibri" panose="020F0502020204030204"/>
                <a:cs typeface=""/>
              </a:rPr>
            </a:br>
            <a:r>
              <a:rPr lang="en-US" sz="1600" dirty="0">
                <a:solidFill>
                  <a:srgbClr val="333333"/>
                </a:solidFill>
              </a:rPr>
              <a:t>Saved 2 Hours or More</a:t>
            </a:r>
          </a:p>
          <a:p>
            <a:pPr lvl="0" algn="ctr">
              <a:spcAft>
                <a:spcPts val="1200"/>
              </a:spcAft>
            </a:pPr>
            <a: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  <a:t>“Much quicker then the</a:t>
            </a:r>
            <a:b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</a:br>
            <a: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  <a:t>emergency room or urgent care</a:t>
            </a:r>
            <a:b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</a:br>
            <a:r>
              <a:rPr lang="en-US" sz="1400" dirty="0">
                <a:solidFill>
                  <a:srgbClr val="5B6770"/>
                </a:solidFill>
                <a:latin typeface="Calibri Light" panose="020F0302020204030204"/>
              </a:rPr>
              <a:t>and felt more personable.”</a:t>
            </a:r>
          </a:p>
          <a:p>
            <a:pPr lvl="0" algn="ctr"/>
            <a:endParaRPr lang="en-US" sz="1600" b="1" dirty="0">
              <a:solidFill>
                <a:srgbClr val="3D719C"/>
              </a:solidFill>
            </a:endParaRPr>
          </a:p>
          <a:p>
            <a:pPr lvl="0" algn="ctr"/>
            <a:endParaRPr lang="en-US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3D719C"/>
              </a:solidFill>
              <a:latin typeface="Calibri" panose="020F0502020204030204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108777" y="4924309"/>
            <a:ext cx="2722590" cy="233217"/>
          </a:xfrm>
          <a:custGeom>
            <a:avLst/>
            <a:gdLst>
              <a:gd name="connsiteX0" fmla="*/ 0 w 2722590"/>
              <a:gd name="connsiteY0" fmla="*/ 0 h 233217"/>
              <a:gd name="connsiteX1" fmla="*/ 89927 w 2722590"/>
              <a:gd name="connsiteY1" fmla="*/ 89927 h 233217"/>
              <a:gd name="connsiteX2" fmla="*/ 2632663 w 2722590"/>
              <a:gd name="connsiteY2" fmla="*/ 89927 h 233217"/>
              <a:gd name="connsiteX3" fmla="*/ 2722590 w 2722590"/>
              <a:gd name="connsiteY3" fmla="*/ 0 h 233217"/>
              <a:gd name="connsiteX4" fmla="*/ 2722590 w 2722590"/>
              <a:gd name="connsiteY4" fmla="*/ 143290 h 233217"/>
              <a:gd name="connsiteX5" fmla="*/ 2632663 w 2722590"/>
              <a:gd name="connsiteY5" fmla="*/ 233217 h 233217"/>
              <a:gd name="connsiteX6" fmla="*/ 89927 w 2722590"/>
              <a:gd name="connsiteY6" fmla="*/ 233217 h 233217"/>
              <a:gd name="connsiteX7" fmla="*/ 0 w 2722590"/>
              <a:gd name="connsiteY7" fmla="*/ 143290 h 2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590" h="233217">
                <a:moveTo>
                  <a:pt x="0" y="0"/>
                </a:moveTo>
                <a:cubicBezTo>
                  <a:pt x="0" y="49665"/>
                  <a:pt x="40262" y="89927"/>
                  <a:pt x="89927" y="89927"/>
                </a:cubicBezTo>
                <a:lnTo>
                  <a:pt x="2632663" y="89927"/>
                </a:lnTo>
                <a:cubicBezTo>
                  <a:pt x="2682328" y="89927"/>
                  <a:pt x="2722590" y="49665"/>
                  <a:pt x="2722590" y="0"/>
                </a:cubicBezTo>
                <a:lnTo>
                  <a:pt x="2722590" y="143290"/>
                </a:lnTo>
                <a:cubicBezTo>
                  <a:pt x="2722590" y="192955"/>
                  <a:pt x="2682328" y="233217"/>
                  <a:pt x="2632663" y="233217"/>
                </a:cubicBezTo>
                <a:lnTo>
                  <a:pt x="89927" y="233217"/>
                </a:lnTo>
                <a:cubicBezTo>
                  <a:pt x="40262" y="233217"/>
                  <a:pt x="0" y="192955"/>
                  <a:pt x="0" y="143290"/>
                </a:cubicBezTo>
                <a:close/>
              </a:path>
            </a:pathLst>
          </a:custGeom>
          <a:solidFill>
            <a:srgbClr val="98B460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2" y="1423746"/>
            <a:ext cx="1447027" cy="1450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32" y="1425717"/>
            <a:ext cx="1447027" cy="14470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82" y="1425717"/>
            <a:ext cx="1447027" cy="14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r="3505"/>
          <a:stretch/>
        </p:blipFill>
        <p:spPr>
          <a:xfrm>
            <a:off x="1008888" y="687743"/>
            <a:ext cx="8135112" cy="5521029"/>
          </a:xfrm>
        </p:spPr>
      </p:pic>
      <p:sp>
        <p:nvSpPr>
          <p:cNvPr id="17" name="Rectangle 16"/>
          <p:cNvSpPr/>
          <p:nvPr/>
        </p:nvSpPr>
        <p:spPr>
          <a:xfrm>
            <a:off x="0" y="686650"/>
            <a:ext cx="5468838" cy="5522124"/>
          </a:xfrm>
          <a:prstGeom prst="rect">
            <a:avLst/>
          </a:prstGeom>
          <a:gradFill>
            <a:gsLst>
              <a:gs pos="50000">
                <a:srgbClr val="FFFFFF">
                  <a:alpha val="98000"/>
                </a:srgbClr>
              </a:gs>
              <a:gs pos="0">
                <a:schemeClr val="bg1"/>
              </a:gs>
              <a:gs pos="100000">
                <a:schemeClr val="bg1">
                  <a:alpha val="6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62267" y="686650"/>
            <a:ext cx="276541" cy="552212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7000"/>
                  <a:lumOff val="33000"/>
                  <a:alpha val="2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4112"/>
            <a:ext cx="8344602" cy="441312"/>
          </a:xfrm>
        </p:spPr>
        <p:txBody>
          <a:bodyPr/>
          <a:lstStyle/>
          <a:p>
            <a:r>
              <a:rPr lang="en-US" dirty="0"/>
              <a:t>Video visits with Spanish speaking doctors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236" y="868465"/>
            <a:ext cx="5118411" cy="390055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800" b="0" i="0" kern="120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6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833D"/>
              </a:buClr>
              <a:buSzPct val="120000"/>
              <a:buFont typeface="Arial" charset="0"/>
              <a:buChar char="•"/>
              <a:defRPr sz="1400" b="0" i="0" kern="120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/>
              <a:t>Cuidado Médico on LiveHealth Online: </a:t>
            </a:r>
          </a:p>
          <a:p>
            <a:r>
              <a:rPr lang="en-US" sz="1750" dirty="0"/>
              <a:t>Scheduled visits between 7am-11pm, 7 days a week</a:t>
            </a:r>
          </a:p>
          <a:p>
            <a:r>
              <a:rPr lang="en-US" sz="1750" dirty="0"/>
              <a:t>Same day appointments, in most states</a:t>
            </a:r>
          </a:p>
          <a:p>
            <a:r>
              <a:rPr lang="en-US" sz="1750" dirty="0"/>
              <a:t>Connect via the LiveHealth Online mobile app </a:t>
            </a:r>
          </a:p>
          <a:p>
            <a:r>
              <a:rPr lang="en-US" sz="1750" dirty="0"/>
              <a:t>Video visit provides access to in network, board certified Spanish speaking doctors</a:t>
            </a:r>
          </a:p>
          <a:p>
            <a:r>
              <a:rPr lang="en-US" sz="1750" dirty="0"/>
              <a:t>Secure, convenient and easy-to-use</a:t>
            </a:r>
          </a:p>
          <a:p>
            <a:r>
              <a:rPr lang="en-US" sz="1750" dirty="0"/>
              <a:t>Prescriptions sent directly to the pharmacy of members choice</a:t>
            </a:r>
          </a:p>
          <a:p>
            <a:r>
              <a:rPr lang="en-US" sz="1750" dirty="0"/>
              <a:t>Accepts payments via Visa, MasterCard, American Express and Discover</a:t>
            </a:r>
          </a:p>
        </p:txBody>
      </p:sp>
      <p:pic>
        <p:nvPicPr>
          <p:cNvPr id="1025" name="Picture 1" descr="//loremipsum.net/pics/piksel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//loremipsum.net/pics/piksel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291140" y="528211"/>
            <a:ext cx="8852860" cy="158439"/>
          </a:xfrm>
          <a:custGeom>
            <a:avLst/>
            <a:gdLst>
              <a:gd name="connsiteX0" fmla="*/ 0 w 8852860"/>
              <a:gd name="connsiteY0" fmla="*/ 0 h 158439"/>
              <a:gd name="connsiteX1" fmla="*/ 10471 w 8852860"/>
              <a:gd name="connsiteY1" fmla="*/ 0 h 158439"/>
              <a:gd name="connsiteX2" fmla="*/ 13345 w 8852860"/>
              <a:gd name="connsiteY2" fmla="*/ 17257 h 158439"/>
              <a:gd name="connsiteX3" fmla="*/ 87945 w 8852860"/>
              <a:gd name="connsiteY3" fmla="*/ 77204 h 158439"/>
              <a:gd name="connsiteX4" fmla="*/ 1242430 w 8852860"/>
              <a:gd name="connsiteY4" fmla="*/ 77205 h 158439"/>
              <a:gd name="connsiteX5" fmla="*/ 1983714 w 8852860"/>
              <a:gd name="connsiteY5" fmla="*/ 79372 h 158439"/>
              <a:gd name="connsiteX6" fmla="*/ 2545777 w 8852860"/>
              <a:gd name="connsiteY6" fmla="*/ 79629 h 158439"/>
              <a:gd name="connsiteX7" fmla="*/ 2545777 w 8852860"/>
              <a:gd name="connsiteY7" fmla="*/ 80223 h 158439"/>
              <a:gd name="connsiteX8" fmla="*/ 2746948 w 8852860"/>
              <a:gd name="connsiteY8" fmla="*/ 80223 h 158439"/>
              <a:gd name="connsiteX9" fmla="*/ 7189530 w 8852860"/>
              <a:gd name="connsiteY9" fmla="*/ 80223 h 158439"/>
              <a:gd name="connsiteX10" fmla="*/ 8852860 w 8852860"/>
              <a:gd name="connsiteY10" fmla="*/ 75067 h 158439"/>
              <a:gd name="connsiteX11" fmla="*/ 8852860 w 8852860"/>
              <a:gd name="connsiteY11" fmla="*/ 158439 h 158439"/>
              <a:gd name="connsiteX12" fmla="*/ 7189530 w 8852860"/>
              <a:gd name="connsiteY12" fmla="*/ 158439 h 158439"/>
              <a:gd name="connsiteX13" fmla="*/ 2746948 w 8852860"/>
              <a:gd name="connsiteY13" fmla="*/ 158439 h 158439"/>
              <a:gd name="connsiteX14" fmla="*/ 2545777 w 8852860"/>
              <a:gd name="connsiteY14" fmla="*/ 158439 h 158439"/>
              <a:gd name="connsiteX15" fmla="*/ 1389354 w 8852860"/>
              <a:gd name="connsiteY15" fmla="*/ 158439 h 158439"/>
              <a:gd name="connsiteX16" fmla="*/ 93483 w 8852860"/>
              <a:gd name="connsiteY16" fmla="*/ 158439 h 158439"/>
              <a:gd name="connsiteX17" fmla="*/ 0 w 8852860"/>
              <a:gd name="connsiteY17" fmla="*/ 45106 h 15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52860" h="158439">
                <a:moveTo>
                  <a:pt x="0" y="0"/>
                </a:moveTo>
                <a:lnTo>
                  <a:pt x="10471" y="0"/>
                </a:lnTo>
                <a:lnTo>
                  <a:pt x="13345" y="17257"/>
                </a:lnTo>
                <a:cubicBezTo>
                  <a:pt x="25635" y="52486"/>
                  <a:pt x="54409" y="77204"/>
                  <a:pt x="87945" y="77204"/>
                </a:cubicBezTo>
                <a:lnTo>
                  <a:pt x="1242430" y="77205"/>
                </a:lnTo>
                <a:cubicBezTo>
                  <a:pt x="1242221" y="78458"/>
                  <a:pt x="1554396" y="79040"/>
                  <a:pt x="1983714" y="79372"/>
                </a:cubicBezTo>
                <a:lnTo>
                  <a:pt x="2545777" y="79629"/>
                </a:lnTo>
                <a:lnTo>
                  <a:pt x="2545777" y="80223"/>
                </a:lnTo>
                <a:lnTo>
                  <a:pt x="2746948" y="80223"/>
                </a:lnTo>
                <a:lnTo>
                  <a:pt x="7189530" y="80223"/>
                </a:lnTo>
                <a:lnTo>
                  <a:pt x="8852860" y="75067"/>
                </a:lnTo>
                <a:lnTo>
                  <a:pt x="8852860" y="158439"/>
                </a:lnTo>
                <a:lnTo>
                  <a:pt x="7189530" y="158439"/>
                </a:lnTo>
                <a:lnTo>
                  <a:pt x="2746948" y="158439"/>
                </a:lnTo>
                <a:lnTo>
                  <a:pt x="2545777" y="158439"/>
                </a:lnTo>
                <a:lnTo>
                  <a:pt x="1389354" y="158439"/>
                </a:lnTo>
                <a:lnTo>
                  <a:pt x="93483" y="158439"/>
                </a:lnTo>
                <a:cubicBezTo>
                  <a:pt x="41854" y="158439"/>
                  <a:pt x="0" y="107698"/>
                  <a:pt x="0" y="4510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63384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58" y="5498105"/>
            <a:ext cx="1002118" cy="10021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894394" y="5365180"/>
            <a:ext cx="1267968" cy="1267968"/>
          </a:xfrm>
          <a:prstGeom prst="ellipse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38" y="5464890"/>
            <a:ext cx="1004841" cy="10021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59662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8652" y="6538914"/>
            <a:ext cx="1686226" cy="229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36886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7D3E-FFEC-F74D-9321-318FACA967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LiveHealth Online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|</a:t>
            </a:r>
            <a:r>
              <a:rPr lang="en-US" dirty="0"/>
              <a:t>  Psychology</a:t>
            </a:r>
          </a:p>
        </p:txBody>
      </p:sp>
    </p:spTree>
    <p:extLst>
      <p:ext uri="{BB962C8B-B14F-4D97-AF65-F5344CB8AC3E}">
        <p14:creationId xmlns:p14="http://schemas.microsoft.com/office/powerpoint/2010/main" val="7892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41653</TotalTime>
  <Words>782</Words>
  <Application>Microsoft Office PowerPoint</Application>
  <PresentationFormat>On-screen Show (4:3)</PresentationFormat>
  <Paragraphs>172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LiveHealth Online goes where you go</vt:lpstr>
      <vt:lpstr>PowerPoint Presentation</vt:lpstr>
      <vt:lpstr>The features of LiveHealth Online Medical</vt:lpstr>
      <vt:lpstr>Commonly Treated Medical Conditions</vt:lpstr>
      <vt:lpstr>LiveHealth Online Medical – Quick and easy access to doctors</vt:lpstr>
      <vt:lpstr>Employer benefits- Saving money for the employee and employer*</vt:lpstr>
      <vt:lpstr>A great consumer experience </vt:lpstr>
      <vt:lpstr>Video visits with Spanish speaking doctors</vt:lpstr>
      <vt:lpstr>PowerPoint Presentation</vt:lpstr>
      <vt:lpstr>Here’s how LiveHealth Online Psychology can help</vt:lpstr>
      <vt:lpstr>Commonly Treated Behavioral Health Conditions</vt:lpstr>
      <vt:lpstr>LiveHealth Online Psychology Member Feedback</vt:lpstr>
      <vt:lpstr>11 Conditions of Interest</vt:lpstr>
      <vt:lpstr>Follow Up Office Visits (Within 3 Weeks)</vt:lpstr>
      <vt:lpstr>Cost-savings (Medical + Pharmacy Episode Cost)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Marino</dc:creator>
  <cp:lastModifiedBy>jessejh</cp:lastModifiedBy>
  <cp:revision>431</cp:revision>
  <cp:lastPrinted>2017-01-27T20:12:32Z</cp:lastPrinted>
  <dcterms:created xsi:type="dcterms:W3CDTF">2016-12-07T14:57:49Z</dcterms:created>
  <dcterms:modified xsi:type="dcterms:W3CDTF">2017-06-12T14:58:57Z</dcterms:modified>
</cp:coreProperties>
</file>