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Lst>
  <p:notesMasterIdLst>
    <p:notesMasterId r:id="rId15"/>
  </p:notesMasterIdLst>
  <p:sldIdLst>
    <p:sldId id="256" r:id="rId3"/>
    <p:sldId id="376" r:id="rId4"/>
    <p:sldId id="331" r:id="rId5"/>
    <p:sldId id="358" r:id="rId6"/>
    <p:sldId id="368" r:id="rId7"/>
    <p:sldId id="369" r:id="rId8"/>
    <p:sldId id="373" r:id="rId9"/>
    <p:sldId id="371" r:id="rId10"/>
    <p:sldId id="380" r:id="rId11"/>
    <p:sldId id="375" r:id="rId12"/>
    <p:sldId id="365" r:id="rId13"/>
    <p:sldId id="349"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A1C57FA-EF6F-43DD-96E9-FC45CB233CB9}">
          <p14:sldIdLst>
            <p14:sldId id="256"/>
            <p14:sldId id="376"/>
            <p14:sldId id="331"/>
            <p14:sldId id="358"/>
            <p14:sldId id="368"/>
            <p14:sldId id="369"/>
            <p14:sldId id="373"/>
            <p14:sldId id="371"/>
            <p14:sldId id="380"/>
            <p14:sldId id="375"/>
            <p14:sldId id="365"/>
            <p14:sldId id="349"/>
          </p14:sldIdLst>
        </p14:section>
        <p14:section name="Untitled Section" id="{2BB39380-902C-41D9-8089-B7763E42B9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karski, Cathy" initials="TC"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81" autoAdjust="0"/>
    <p:restoredTop sz="91587" autoAdjust="0"/>
  </p:normalViewPr>
  <p:slideViewPr>
    <p:cSldViewPr showGuides="1">
      <p:cViewPr varScale="1">
        <p:scale>
          <a:sx n="68" d="100"/>
          <a:sy n="68" d="100"/>
        </p:scale>
        <p:origin x="1266" y="66"/>
      </p:cViewPr>
      <p:guideLst>
        <p:guide orient="horz" pos="2160"/>
        <p:guide pos="2880"/>
      </p:guideLst>
    </p:cSldViewPr>
  </p:slideViewPr>
  <p:notesTextViewPr>
    <p:cViewPr>
      <p:scale>
        <a:sx n="1" d="1"/>
        <a:sy n="1" d="1"/>
      </p:scale>
      <p:origin x="0" y="0"/>
    </p:cViewPr>
  </p:notesTextViewPr>
  <p:sorterViewPr>
    <p:cViewPr varScale="1">
      <p:scale>
        <a:sx n="1" d="1"/>
        <a:sy n="1" d="1"/>
      </p:scale>
      <p:origin x="0" y="1536"/>
    </p:cViewPr>
  </p:sorterViewPr>
  <p:notesViewPr>
    <p:cSldViewPr>
      <p:cViewPr>
        <p:scale>
          <a:sx n="75" d="100"/>
          <a:sy n="75" d="100"/>
        </p:scale>
        <p:origin x="2251" y="-34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3408342339561"/>
          <c:y val="8.4948109385781498E-2"/>
          <c:w val="0.47357560084401201"/>
          <c:h val="0.81326758526306997"/>
        </c:manualLayout>
      </c:layout>
      <c:pieChart>
        <c:varyColors val="1"/>
        <c:ser>
          <c:idx val="0"/>
          <c:order val="0"/>
          <c:tx>
            <c:strRef>
              <c:f>Sheet1!$B$1</c:f>
              <c:strCache>
                <c:ptCount val="1"/>
                <c:pt idx="0">
                  <c:v>Column1</c:v>
                </c:pt>
              </c:strCache>
            </c:strRef>
          </c:tx>
          <c:dPt>
            <c:idx val="0"/>
            <c:bubble3D val="0"/>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2"/>
              </a:solidFill>
              <a:ln>
                <a:noFill/>
              </a:ln>
              <a:effectLst>
                <a:outerShdw blurRad="63500" sx="102000" sy="102000" algn="ctr" rotWithShape="0">
                  <a:prstClr val="black">
                    <a:alpha val="20000"/>
                  </a:prstClr>
                </a:outerShdw>
              </a:effectLst>
            </c:spPr>
          </c:dPt>
          <c:dPt>
            <c:idx val="2"/>
            <c:bubble3D val="0"/>
            <c:spPr>
              <a:solidFill>
                <a:schemeClr val="accent3"/>
              </a:solidFill>
              <a:ln>
                <a:noFill/>
              </a:ln>
              <a:effectLst>
                <a:outerShdw blurRad="63500" sx="102000" sy="102000" algn="ctr" rotWithShape="0">
                  <a:prstClr val="black">
                    <a:alpha val="20000"/>
                  </a:prstClr>
                </a:outerShdw>
              </a:effectLst>
            </c:spPr>
          </c:dPt>
          <c:dPt>
            <c:idx val="3"/>
            <c:bubble3D val="0"/>
            <c:spPr>
              <a:solidFill>
                <a:schemeClr val="accent4"/>
              </a:solidFill>
              <a:ln>
                <a:noFill/>
              </a:ln>
              <a:effectLst>
                <a:outerShdw blurRad="63500" sx="102000" sy="102000" algn="ctr" rotWithShape="0">
                  <a:prstClr val="black">
                    <a:alpha val="20000"/>
                  </a:prstClr>
                </a:outerShdw>
              </a:effectLst>
            </c:spPr>
          </c:dPt>
          <c:dPt>
            <c:idx val="4"/>
            <c:bubble3D val="0"/>
            <c:spPr>
              <a:solidFill>
                <a:schemeClr val="accent5"/>
              </a:solidFill>
              <a:ln>
                <a:noFill/>
              </a:ln>
              <a:effectLst>
                <a:outerShdw blurRad="63500" sx="102000" sy="102000" algn="ctr" rotWithShape="0">
                  <a:prstClr val="black">
                    <a:alpha val="20000"/>
                  </a:prstClr>
                </a:outerShdw>
              </a:effectLst>
            </c:spPr>
          </c:dPt>
          <c:dPt>
            <c:idx val="5"/>
            <c:bubble3D val="0"/>
            <c:spPr>
              <a:solidFill>
                <a:schemeClr val="accent6"/>
              </a:solidFill>
              <a:ln>
                <a:noFill/>
              </a:ln>
              <a:effectLst>
                <a:outerShdw blurRad="63500" sx="102000" sy="102000" algn="ctr" rotWithShape="0">
                  <a:prstClr val="black">
                    <a:alpha val="20000"/>
                  </a:prstClr>
                </a:outerShdw>
              </a:effectLst>
            </c:spPr>
          </c:dPt>
          <c:dPt>
            <c:idx val="6"/>
            <c:bubble3D val="0"/>
            <c:spPr>
              <a:solidFill>
                <a:schemeClr val="accent1">
                  <a:lumMod val="60000"/>
                </a:schemeClr>
              </a:solidFill>
              <a:ln>
                <a:noFill/>
              </a:ln>
              <a:effectLst>
                <a:outerShdw blurRad="63500" sx="102000" sy="102000" algn="ctr" rotWithShape="0">
                  <a:prstClr val="black">
                    <a:alpha val="20000"/>
                  </a:prstClr>
                </a:outerShdw>
              </a:effectLst>
            </c:spPr>
          </c:dPt>
          <c:dLbls>
            <c:dLbl>
              <c:idx val="0"/>
              <c:layout>
                <c:manualLayout>
                  <c:x val="2.94117647058823E-2"/>
                  <c:y val="0.126271469740252"/>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r>
                      <a:rPr lang="en-US" sz="1600" dirty="0" smtClean="0">
                        <a:solidFill>
                          <a:schemeClr val="tx1"/>
                        </a:solidFill>
                      </a:rPr>
                      <a:t>Remote patient monitoring</a:t>
                    </a:r>
                    <a:r>
                      <a:rPr lang="en-US" sz="1600" baseline="0" dirty="0">
                        <a:solidFill>
                          <a:schemeClr val="tx1"/>
                        </a:solidFill>
                      </a:rPr>
                      <a:t>
</a:t>
                    </a:r>
                    <a:r>
                      <a:rPr lang="en-US" sz="1600" baseline="0" dirty="0" smtClean="0">
                        <a:solidFill>
                          <a:schemeClr val="tx1"/>
                        </a:solidFill>
                      </a:rPr>
                      <a:t>29%</a:t>
                    </a:r>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dLbl>
              <c:idx val="1"/>
              <c:layout>
                <c:manualLayout>
                  <c:x val="4.3300653594771102E-2"/>
                  <c:y val="-4.4896412100585099E-2"/>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r>
                      <a:rPr lang="en-US" sz="1600" dirty="0" err="1" smtClean="0">
                        <a:solidFill>
                          <a:schemeClr val="tx1"/>
                        </a:solidFill>
                      </a:rPr>
                      <a:t>Communi-cation</a:t>
                    </a:r>
                    <a:r>
                      <a:rPr lang="en-US" sz="1600" baseline="0" dirty="0" smtClean="0">
                        <a:solidFill>
                          <a:schemeClr val="tx1"/>
                        </a:solidFill>
                      </a:rPr>
                      <a:t> and counseling</a:t>
                    </a:r>
                    <a:r>
                      <a:rPr lang="en-US" sz="1600" baseline="0" dirty="0">
                        <a:solidFill>
                          <a:schemeClr val="tx1"/>
                        </a:solidFill>
                      </a:rPr>
                      <a:t>
</a:t>
                    </a:r>
                    <a:r>
                      <a:rPr lang="en-US" sz="1600" baseline="0" dirty="0" smtClean="0">
                        <a:solidFill>
                          <a:schemeClr val="tx1"/>
                        </a:solidFill>
                      </a:rPr>
                      <a:t>24%</a:t>
                    </a:r>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dLbl>
              <c:idx val="2"/>
              <c:layout>
                <c:manualLayout>
                  <c:x val="-2.7777777777777801E-2"/>
                  <c:y val="-1.6836195965367E-2"/>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r>
                      <a:rPr lang="en-US" sz="1600" dirty="0" smtClean="0">
                        <a:solidFill>
                          <a:schemeClr val="tx1"/>
                        </a:solidFill>
                      </a:rPr>
                      <a:t>Multiple functions</a:t>
                    </a:r>
                    <a:r>
                      <a:rPr lang="en-US" sz="1600" baseline="0" dirty="0">
                        <a:solidFill>
                          <a:schemeClr val="tx1"/>
                        </a:solidFill>
                      </a:rPr>
                      <a:t>
</a:t>
                    </a:r>
                    <a:r>
                      <a:rPr lang="en-US" sz="1600" baseline="0" dirty="0" smtClean="0">
                        <a:solidFill>
                          <a:schemeClr val="tx1"/>
                        </a:solidFill>
                      </a:rPr>
                      <a:t>17%</a:t>
                    </a:r>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dLbl>
              <c:idx val="3"/>
              <c:layout>
                <c:manualLayout>
                  <c:x val="-3.26797385620915E-3"/>
                  <c:y val="-1.02886675677141E-16"/>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r>
                      <a:rPr lang="en-US" sz="1600" dirty="0" smtClean="0">
                        <a:solidFill>
                          <a:schemeClr val="tx1"/>
                        </a:solidFill>
                      </a:rPr>
                      <a:t>Psychotherapy</a:t>
                    </a:r>
                    <a:r>
                      <a:rPr lang="en-US" sz="1600" baseline="0" dirty="0">
                        <a:solidFill>
                          <a:schemeClr val="tx1"/>
                        </a:solidFill>
                      </a:rPr>
                      <a:t>
</a:t>
                    </a:r>
                    <a:r>
                      <a:rPr lang="en-US" sz="1600" baseline="0" dirty="0" smtClean="0">
                        <a:solidFill>
                          <a:schemeClr val="tx1"/>
                        </a:solidFill>
                      </a:rPr>
                      <a:t>12%</a:t>
                    </a:r>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dLbl>
              <c:idx val="4"/>
              <c:layout>
                <c:manualLayout>
                  <c:x val="-2.94117647058823E-2"/>
                  <c:y val="0.123465437079357"/>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r>
                      <a:rPr lang="en-US" sz="1600" dirty="0" smtClean="0">
                        <a:solidFill>
                          <a:schemeClr val="tx1"/>
                        </a:solidFill>
                      </a:rPr>
                      <a:t>Tele-rehabilitation</a:t>
                    </a:r>
                    <a:r>
                      <a:rPr lang="en-US" baseline="0" dirty="0"/>
                      <a:t>
</a:t>
                    </a:r>
                    <a:r>
                      <a:rPr lang="en-US" sz="1600" baseline="0" dirty="0" smtClean="0">
                        <a:solidFill>
                          <a:schemeClr val="tx1"/>
                        </a:solidFill>
                      </a:rPr>
                      <a:t>9%</a:t>
                    </a:r>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dLbl>
              <c:idx val="5"/>
              <c:layout>
                <c:manualLayout>
                  <c:x val="-2.7777777777777801E-2"/>
                  <c:y val="0"/>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r>
                      <a:rPr lang="en-US" sz="1600" dirty="0" smtClean="0">
                        <a:solidFill>
                          <a:schemeClr val="tx1"/>
                        </a:solidFill>
                      </a:rPr>
                      <a:t>Consultation 7%</a:t>
                    </a:r>
                    <a:endParaRPr lang="en-US" sz="1600" baseline="0" dirty="0" smtClean="0">
                      <a:solidFill>
                        <a:schemeClr val="tx1"/>
                      </a:solidFill>
                    </a:endParaRPr>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dLbl>
              <c:idx val="6"/>
              <c:layout>
                <c:manualLayout>
                  <c:x val="0.15277771344758401"/>
                  <c:y val="0"/>
                </c:manualLayout>
              </c:layout>
              <c:tx>
                <c:rich>
                  <a:bodyPr rot="0" spcFirstLastPara="1" vertOverflow="ellipsis" vert="horz" wrap="square" lIns="38100" tIns="19050" rIns="38100" bIns="19050" anchor="ctr" anchorCtr="1">
                    <a:noAutofit/>
                  </a:bodyPr>
                  <a:lstStyle/>
                  <a:p>
                    <a:pPr>
                      <a:defRPr sz="1330" b="1" i="0" u="none" strike="noStrike" kern="1200" spc="0" baseline="0">
                        <a:solidFill>
                          <a:schemeClr val="accent1"/>
                        </a:solidFill>
                        <a:latin typeface="+mn-lt"/>
                        <a:ea typeface="+mn-ea"/>
                        <a:cs typeface="+mn-cs"/>
                      </a:defRPr>
                    </a:pPr>
                    <a:r>
                      <a:rPr lang="en-US" sz="1600" dirty="0" err="1" smtClean="0">
                        <a:solidFill>
                          <a:schemeClr val="tx1"/>
                        </a:solidFill>
                      </a:rPr>
                      <a:t>Telemonitoring</a:t>
                    </a:r>
                    <a:r>
                      <a:rPr lang="en-US" baseline="0" dirty="0"/>
                      <a:t>
</a:t>
                    </a:r>
                    <a:r>
                      <a:rPr lang="en-US" sz="1600" baseline="0" dirty="0" smtClean="0">
                        <a:solidFill>
                          <a:schemeClr val="tx1"/>
                        </a:solidFill>
                      </a:rPr>
                      <a:t>2%</a:t>
                    </a:r>
                  </a:p>
                </c:rich>
              </c:tx>
              <c:spPr>
                <a:noFill/>
                <a:ln>
                  <a:noFill/>
                </a:ln>
                <a:effectLst/>
              </c:spPr>
              <c:txPr>
                <a:bodyPr rot="0" spcFirstLastPara="1" vertOverflow="ellipsis" vert="horz" wrap="square" lIns="38100" tIns="19050" rIns="38100" bIns="19050" anchor="ctr" anchorCtr="1">
                  <a:noAutofit/>
                </a:bodyPr>
                <a:lstStyle/>
                <a:p>
                  <a:pPr>
                    <a:defRPr sz="1330" b="1" i="0" u="none" strike="noStrike" kern="1200" spc="0" baseline="0">
                      <a:solidFill>
                        <a:schemeClr val="accen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4521241830065357"/>
                      <c:h val="0.12822177291330045"/>
                    </c:manualLayout>
                  </c15:layout>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Sheet1!$A$2:$A$8</c:f>
              <c:strCache>
                <c:ptCount val="7"/>
                <c:pt idx="0">
                  <c:v>Remote Patient Monitoring</c:v>
                </c:pt>
                <c:pt idx="1">
                  <c:v>Communication and Counseling </c:v>
                </c:pt>
                <c:pt idx="2">
                  <c:v>Multiple Function</c:v>
                </c:pt>
                <c:pt idx="3">
                  <c:v>Psychotherapy</c:v>
                </c:pt>
                <c:pt idx="4">
                  <c:v>Telerehabilitation</c:v>
                </c:pt>
                <c:pt idx="5">
                  <c:v>Consultation</c:v>
                </c:pt>
                <c:pt idx="6">
                  <c:v>Telemonitoring</c:v>
                </c:pt>
              </c:strCache>
            </c:strRef>
          </c:cat>
          <c:val>
            <c:numRef>
              <c:f>Sheet1!$B$2:$B$8</c:f>
              <c:numCache>
                <c:formatCode>0%</c:formatCode>
                <c:ptCount val="7"/>
                <c:pt idx="0">
                  <c:v>0.28999999999999998</c:v>
                </c:pt>
                <c:pt idx="1">
                  <c:v>0.24</c:v>
                </c:pt>
                <c:pt idx="2">
                  <c:v>0.17</c:v>
                </c:pt>
                <c:pt idx="3">
                  <c:v>0.12</c:v>
                </c:pt>
                <c:pt idx="4">
                  <c:v>0.09</c:v>
                </c:pt>
                <c:pt idx="5">
                  <c:v>7.0000000000000007E-2</c:v>
                </c:pt>
                <c:pt idx="6">
                  <c:v>0.02</c:v>
                </c:pt>
              </c:numCache>
            </c:numRef>
          </c:val>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4080138347192601E-2"/>
          <c:y val="0.138620040563213"/>
          <c:w val="0.936574074074074"/>
          <c:h val="0.79075414447709802"/>
        </c:manualLayout>
      </c:layout>
      <c:bubbleChart>
        <c:varyColors val="0"/>
        <c:ser>
          <c:idx val="0"/>
          <c:order val="0"/>
          <c:tx>
            <c:strRef>
              <c:f>Sheet1!$B$1</c:f>
              <c:strCache>
                <c:ptCount val="1"/>
                <c:pt idx="0">
                  <c:v>Benefit to Patients more positive results </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Calibri"/>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trendline>
            <c:spPr>
              <a:ln w="19050" cap="rnd">
                <a:solidFill>
                  <a:schemeClr val="accent1"/>
                </a:solidFill>
              </a:ln>
              <a:effectLst/>
            </c:spPr>
            <c:trendlineType val="linear"/>
            <c:dispRSqr val="0"/>
            <c:dispEq val="0"/>
          </c:trendline>
          <c:xVal>
            <c:numRef>
              <c:f>Sheet1!$A$2:$A$4</c:f>
              <c:numCache>
                <c:formatCode>General</c:formatCode>
                <c:ptCount val="3"/>
                <c:pt idx="0">
                  <c:v>1</c:v>
                </c:pt>
                <c:pt idx="1">
                  <c:v>2</c:v>
                </c:pt>
                <c:pt idx="2">
                  <c:v>3</c:v>
                </c:pt>
              </c:numCache>
            </c:numRef>
          </c:xVal>
          <c:yVal>
            <c:numRef>
              <c:f>Sheet1!$B$2:$B$4</c:f>
              <c:numCache>
                <c:formatCode>General</c:formatCode>
                <c:ptCount val="3"/>
              </c:numCache>
            </c:numRef>
          </c:yVal>
          <c:bubbleSize>
            <c:numRef>
              <c:f>Sheet1!$C$2:$C$4</c:f>
              <c:numCache>
                <c:formatCode>General</c:formatCode>
                <c:ptCount val="3"/>
              </c:numCache>
            </c:numRef>
          </c:bubbleSize>
          <c:bubble3D val="0"/>
        </c:ser>
        <c:dLbls>
          <c:dLblPos val="ctr"/>
          <c:showLegendKey val="0"/>
          <c:showVal val="1"/>
          <c:showCatName val="0"/>
          <c:showSerName val="0"/>
          <c:showPercent val="0"/>
          <c:showBubbleSize val="0"/>
        </c:dLbls>
        <c:bubbleScale val="100"/>
        <c:showNegBubbles val="0"/>
        <c:axId val="378261328"/>
        <c:axId val="378255840"/>
      </c:bubbleChart>
      <c:valAx>
        <c:axId val="378261328"/>
        <c:scaling>
          <c:orientation val="minMax"/>
        </c:scaling>
        <c:delete val="1"/>
        <c:axPos val="b"/>
        <c:numFmt formatCode="General" sourceLinked="1"/>
        <c:majorTickMark val="none"/>
        <c:minorTickMark val="none"/>
        <c:tickLblPos val="nextTo"/>
        <c:crossAx val="378255840"/>
        <c:crosses val="autoZero"/>
        <c:crossBetween val="midCat"/>
      </c:valAx>
      <c:valAx>
        <c:axId val="378255840"/>
        <c:scaling>
          <c:orientation val="minMax"/>
        </c:scaling>
        <c:delete val="1"/>
        <c:axPos val="l"/>
        <c:numFmt formatCode="General" sourceLinked="1"/>
        <c:majorTickMark val="none"/>
        <c:minorTickMark val="none"/>
        <c:tickLblPos val="nextTo"/>
        <c:crossAx val="378261328"/>
        <c:crosses val="autoZero"/>
        <c:crossBetween val="midCat"/>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sz="2000" dirty="0"/>
              <a:t>Telehealth Literature Map By Clinical Focus </a:t>
            </a:r>
          </a:p>
        </c:rich>
      </c:tx>
      <c:layout>
        <c:manualLayout>
          <c:xMode val="edge"/>
          <c:yMode val="edge"/>
          <c:x val="0.18404697676679299"/>
          <c:y val="1.6836195965366899E-2"/>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4.9382716049382699E-2"/>
          <c:y val="6.5857586551193698E-2"/>
          <c:w val="0.936574074074074"/>
          <c:h val="0.81039637310335899"/>
        </c:manualLayout>
      </c:layout>
      <c:bubbleChart>
        <c:varyColors val="0"/>
        <c:ser>
          <c:idx val="0"/>
          <c:order val="0"/>
          <c:tx>
            <c:strRef>
              <c:f>Sheet1!$B$1</c:f>
              <c:strCache>
                <c:ptCount val="1"/>
                <c:pt idx="0">
                  <c:v>Column3</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Calibri"/>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xVal>
            <c:numRef>
              <c:f>Sheet1!$A$2:$A$4</c:f>
              <c:numCache>
                <c:formatCode>General</c:formatCode>
                <c:ptCount val="3"/>
                <c:pt idx="0">
                  <c:v>1</c:v>
                </c:pt>
                <c:pt idx="1">
                  <c:v>2</c:v>
                </c:pt>
                <c:pt idx="2">
                  <c:v>3</c:v>
                </c:pt>
              </c:numCache>
            </c:numRef>
          </c:xVal>
          <c:yVal>
            <c:numRef>
              <c:f>Sheet1!$B$2:$B$4</c:f>
              <c:numCache>
                <c:formatCode>General</c:formatCode>
                <c:ptCount val="3"/>
              </c:numCache>
            </c:numRef>
          </c:yVal>
          <c:bubbleSize>
            <c:numRef>
              <c:f>Sheet1!$C$2:$C$4</c:f>
              <c:numCache>
                <c:formatCode>General</c:formatCode>
                <c:ptCount val="3"/>
              </c:numCache>
            </c:numRef>
          </c:bubbleSize>
          <c:bubble3D val="1"/>
        </c:ser>
        <c:dLbls>
          <c:dLblPos val="ctr"/>
          <c:showLegendKey val="0"/>
          <c:showVal val="1"/>
          <c:showCatName val="0"/>
          <c:showSerName val="0"/>
          <c:showPercent val="0"/>
          <c:showBubbleSize val="0"/>
        </c:dLbls>
        <c:bubbleScale val="100"/>
        <c:showNegBubbles val="0"/>
        <c:axId val="378259760"/>
        <c:axId val="378257408"/>
      </c:bubbleChart>
      <c:valAx>
        <c:axId val="378259760"/>
        <c:scaling>
          <c:orientation val="minMax"/>
        </c:scaling>
        <c:delete val="1"/>
        <c:axPos val="b"/>
        <c:numFmt formatCode="General" sourceLinked="1"/>
        <c:majorTickMark val="none"/>
        <c:minorTickMark val="none"/>
        <c:tickLblPos val="nextTo"/>
        <c:crossAx val="378257408"/>
        <c:crosses val="autoZero"/>
        <c:crossBetween val="midCat"/>
      </c:valAx>
      <c:valAx>
        <c:axId val="378257408"/>
        <c:scaling>
          <c:orientation val="minMax"/>
        </c:scaling>
        <c:delete val="1"/>
        <c:axPos val="l"/>
        <c:numFmt formatCode="General" sourceLinked="1"/>
        <c:majorTickMark val="none"/>
        <c:minorTickMark val="none"/>
        <c:tickLblPos val="nextTo"/>
        <c:crossAx val="378259760"/>
        <c:crosses val="autoZero"/>
        <c:crossBetween val="midCat"/>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72">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a:latin typeface="Calibri"/>
    </cs:defRPr>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72">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a:latin typeface="Calibri"/>
    </cs:defRPr>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16-09-28T09:14:21.883" idx="1">
    <p:pos x="10" y="10"/>
    <p:text/>
    <p:extLst>
      <p:ext uri="{C676402C-5697-4E1C-873F-D02D1690AC5C}">
        <p15:threadingInfo xmlns:p15="http://schemas.microsoft.com/office/powerpoint/2012/main" timeZoneBias="300"/>
      </p:ext>
    </p:extLst>
  </p:cm>
</p:cmLst>
</file>

<file path=ppt/drawings/drawing1.xml><?xml version="1.0" encoding="utf-8"?>
<c:userShapes xmlns:c="http://schemas.openxmlformats.org/drawingml/2006/chart">
  <cdr:relSizeAnchor xmlns:cdr="http://schemas.openxmlformats.org/drawingml/2006/chartDrawing">
    <cdr:from>
      <cdr:x>0.62037</cdr:x>
      <cdr:y>0.16836</cdr:y>
    </cdr:from>
    <cdr:to>
      <cdr:x>0.77593</cdr:x>
      <cdr:y>0.45121</cdr:y>
    </cdr:to>
    <cdr:sp macro="" textlink="">
      <cdr:nvSpPr>
        <cdr:cNvPr id="3" name="Oval 2"/>
        <cdr:cNvSpPr/>
      </cdr:nvSpPr>
      <cdr:spPr>
        <a:xfrm xmlns:a="http://schemas.openxmlformats.org/drawingml/2006/main">
          <a:off x="5105400" y="762000"/>
          <a:ext cx="1280160" cy="1280160"/>
        </a:xfrm>
        <a:prstGeom xmlns:a="http://schemas.openxmlformats.org/drawingml/2006/main" prst="ellipse">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sz="1200" b="1" dirty="0" smtClean="0">
            <a:solidFill>
              <a:schemeClr val="tx1"/>
            </a:solidFill>
          </a:endParaRPr>
        </a:p>
      </cdr:txBody>
    </cdr:sp>
  </cdr:relSizeAnchor>
  <cdr:relSizeAnchor xmlns:cdr="http://schemas.openxmlformats.org/drawingml/2006/chartDrawing">
    <cdr:from>
      <cdr:x>0.61914</cdr:x>
      <cdr:y>0.47141</cdr:y>
    </cdr:from>
    <cdr:to>
      <cdr:x>0.74136</cdr:x>
      <cdr:y>0.69365</cdr:y>
    </cdr:to>
    <cdr:sp macro="" textlink="">
      <cdr:nvSpPr>
        <cdr:cNvPr id="4" name="Oval 3"/>
        <cdr:cNvSpPr/>
      </cdr:nvSpPr>
      <cdr:spPr>
        <a:xfrm xmlns:a="http://schemas.openxmlformats.org/drawingml/2006/main">
          <a:off x="5095258" y="2133600"/>
          <a:ext cx="1005822" cy="1005840"/>
        </a:xfrm>
        <a:prstGeom xmlns:a="http://schemas.openxmlformats.org/drawingml/2006/main" prst="ellipse">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dirty="0" smtClean="0"/>
        </a:p>
      </cdr:txBody>
    </cdr:sp>
  </cdr:relSizeAnchor>
  <cdr:relSizeAnchor xmlns:cdr="http://schemas.openxmlformats.org/drawingml/2006/chartDrawing">
    <cdr:from>
      <cdr:x>0.51435</cdr:x>
      <cdr:y>0.5</cdr:y>
    </cdr:from>
    <cdr:to>
      <cdr:x>0.62454</cdr:x>
      <cdr:y>0.70204</cdr:y>
    </cdr:to>
    <cdr:sp macro="" textlink="">
      <cdr:nvSpPr>
        <cdr:cNvPr id="5" name="Oval 4"/>
        <cdr:cNvSpPr/>
      </cdr:nvSpPr>
      <cdr:spPr>
        <a:xfrm xmlns:a="http://schemas.openxmlformats.org/drawingml/2006/main">
          <a:off x="4232890" y="2262981"/>
          <a:ext cx="906820" cy="914426"/>
        </a:xfrm>
        <a:prstGeom xmlns:a="http://schemas.openxmlformats.org/drawingml/2006/main" prst="ellipse">
          <a:avLst/>
        </a:prstGeom>
        <a:ln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b="1" dirty="0">
            <a:solidFill>
              <a:schemeClr val="tx1"/>
            </a:solidFill>
          </a:endParaRPr>
        </a:p>
      </cdr:txBody>
    </cdr:sp>
  </cdr:relSizeAnchor>
  <cdr:relSizeAnchor xmlns:cdr="http://schemas.openxmlformats.org/drawingml/2006/chartDrawing">
    <cdr:from>
      <cdr:x>0.66667</cdr:x>
      <cdr:y>0.31989</cdr:y>
    </cdr:from>
    <cdr:to>
      <cdr:x>0.77778</cdr:x>
      <cdr:y>0.52192</cdr:y>
    </cdr:to>
    <cdr:sp macro="" textlink="">
      <cdr:nvSpPr>
        <cdr:cNvPr id="9" name="TextBox 8"/>
        <cdr:cNvSpPr txBox="1"/>
      </cdr:nvSpPr>
      <cdr:spPr>
        <a:xfrm xmlns:a="http://schemas.openxmlformats.org/drawingml/2006/main">
          <a:off x="5486400" y="14478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0.57407</cdr:x>
      <cdr:y>0.16794</cdr:y>
    </cdr:from>
    <cdr:to>
      <cdr:x>0.7361</cdr:x>
      <cdr:y>0.26896</cdr:y>
    </cdr:to>
    <cdr:sp macro="" textlink="">
      <cdr:nvSpPr>
        <cdr:cNvPr id="10" name="TextBox 9"/>
        <cdr:cNvSpPr txBox="1"/>
      </cdr:nvSpPr>
      <cdr:spPr>
        <a:xfrm xmlns:a="http://schemas.openxmlformats.org/drawingml/2006/main">
          <a:off x="4724400" y="760075"/>
          <a:ext cx="1333442" cy="45721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b="1" dirty="0"/>
        </a:p>
      </cdr:txBody>
    </cdr:sp>
  </cdr:relSizeAnchor>
  <cdr:relSizeAnchor xmlns:cdr="http://schemas.openxmlformats.org/drawingml/2006/chartDrawing">
    <cdr:from>
      <cdr:x>0.69074</cdr:x>
      <cdr:y>0.57243</cdr:y>
    </cdr:from>
    <cdr:to>
      <cdr:x>0.80185</cdr:x>
      <cdr:y>0.77447</cdr:y>
    </cdr:to>
    <cdr:sp macro="" textlink="">
      <cdr:nvSpPr>
        <cdr:cNvPr id="11" name="TextBox 10"/>
        <cdr:cNvSpPr txBox="1"/>
      </cdr:nvSpPr>
      <cdr:spPr>
        <a:xfrm xmlns:a="http://schemas.openxmlformats.org/drawingml/2006/main">
          <a:off x="5684520" y="25908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0.71296</cdr:x>
      <cdr:y>0.72396</cdr:y>
    </cdr:from>
    <cdr:to>
      <cdr:x>0.82407</cdr:x>
      <cdr:y>0.79095</cdr:y>
    </cdr:to>
    <cdr:sp macro="" textlink="">
      <cdr:nvSpPr>
        <cdr:cNvPr id="12" name="TextBox 11"/>
        <cdr:cNvSpPr txBox="1"/>
      </cdr:nvSpPr>
      <cdr:spPr>
        <a:xfrm xmlns:a="http://schemas.openxmlformats.org/drawingml/2006/main">
          <a:off x="5867400" y="3276600"/>
          <a:ext cx="914400" cy="30321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200" b="1" dirty="0"/>
        </a:p>
      </cdr:txBody>
    </cdr:sp>
  </cdr:relSizeAnchor>
  <cdr:relSizeAnchor xmlns:cdr="http://schemas.openxmlformats.org/drawingml/2006/chartDrawing">
    <cdr:from>
      <cdr:x>0.40741</cdr:x>
      <cdr:y>0.45458</cdr:y>
    </cdr:from>
    <cdr:to>
      <cdr:x>0.51852</cdr:x>
      <cdr:y>0.65661</cdr:y>
    </cdr:to>
    <cdr:sp macro="" textlink="">
      <cdr:nvSpPr>
        <cdr:cNvPr id="13" name="TextBox 12"/>
        <cdr:cNvSpPr txBox="1"/>
      </cdr:nvSpPr>
      <cdr:spPr>
        <a:xfrm xmlns:a="http://schemas.openxmlformats.org/drawingml/2006/main">
          <a:off x="3352800" y="20574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0.38889</cdr:x>
      <cdr:y>0.4209</cdr:y>
    </cdr:from>
    <cdr:to>
      <cdr:x>0.5</cdr:x>
      <cdr:y>0.62294</cdr:y>
    </cdr:to>
    <cdr:sp macro="" textlink="">
      <cdr:nvSpPr>
        <cdr:cNvPr id="14" name="TextBox 13"/>
        <cdr:cNvSpPr txBox="1"/>
      </cdr:nvSpPr>
      <cdr:spPr>
        <a:xfrm xmlns:a="http://schemas.openxmlformats.org/drawingml/2006/main">
          <a:off x="3200400" y="19050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0.44444</cdr:x>
      <cdr:y>0.4209</cdr:y>
    </cdr:from>
    <cdr:to>
      <cdr:x>0.55556</cdr:x>
      <cdr:y>0.62294</cdr:y>
    </cdr:to>
    <cdr:sp macro="" textlink="">
      <cdr:nvSpPr>
        <cdr:cNvPr id="15" name="TextBox 14"/>
        <cdr:cNvSpPr txBox="1"/>
      </cdr:nvSpPr>
      <cdr:spPr>
        <a:xfrm xmlns:a="http://schemas.openxmlformats.org/drawingml/2006/main">
          <a:off x="3657600" y="19050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b="1" dirty="0"/>
        </a:p>
      </cdr:txBody>
    </cdr:sp>
  </cdr:relSizeAnchor>
  <cdr:relSizeAnchor xmlns:cdr="http://schemas.openxmlformats.org/drawingml/2006/chartDrawing">
    <cdr:from>
      <cdr:x>0.57407</cdr:x>
      <cdr:y>0.80814</cdr:y>
    </cdr:from>
    <cdr:to>
      <cdr:x>0.66667</cdr:x>
      <cdr:y>1</cdr:y>
    </cdr:to>
    <cdr:sp macro="" textlink="">
      <cdr:nvSpPr>
        <cdr:cNvPr id="16" name="TextBox 15"/>
        <cdr:cNvSpPr txBox="1"/>
      </cdr:nvSpPr>
      <cdr:spPr>
        <a:xfrm xmlns:a="http://schemas.openxmlformats.org/drawingml/2006/main">
          <a:off x="4724400" y="3657599"/>
          <a:ext cx="762000" cy="86836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200" b="1" dirty="0"/>
        </a:p>
      </cdr:txBody>
    </cdr:sp>
  </cdr:relSizeAnchor>
  <cdr:relSizeAnchor xmlns:cdr="http://schemas.openxmlformats.org/drawingml/2006/chartDrawing">
    <cdr:from>
      <cdr:x>0.19444</cdr:x>
      <cdr:y>0.67345</cdr:y>
    </cdr:from>
    <cdr:to>
      <cdr:x>0.23889</cdr:x>
      <cdr:y>0.75426</cdr:y>
    </cdr:to>
    <cdr:sp macro="" textlink="">
      <cdr:nvSpPr>
        <cdr:cNvPr id="17" name="Oval 16"/>
        <cdr:cNvSpPr/>
      </cdr:nvSpPr>
      <cdr:spPr>
        <a:xfrm xmlns:a="http://schemas.openxmlformats.org/drawingml/2006/main">
          <a:off x="1600200" y="3048000"/>
          <a:ext cx="365805" cy="365743"/>
        </a:xfrm>
        <a:prstGeom xmlns:a="http://schemas.openxmlformats.org/drawingml/2006/main" prst="ellipse">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dr:relSizeAnchor xmlns:cdr="http://schemas.openxmlformats.org/drawingml/2006/chartDrawing">
    <cdr:from>
      <cdr:x>0.28704</cdr:x>
      <cdr:y>0.55559</cdr:y>
    </cdr:from>
    <cdr:to>
      <cdr:x>0.37593</cdr:x>
      <cdr:y>0.71722</cdr:y>
    </cdr:to>
    <cdr:sp macro="" textlink="">
      <cdr:nvSpPr>
        <cdr:cNvPr id="18" name="Oval 17"/>
        <cdr:cNvSpPr/>
      </cdr:nvSpPr>
      <cdr:spPr>
        <a:xfrm xmlns:a="http://schemas.openxmlformats.org/drawingml/2006/main">
          <a:off x="2362200" y="2514600"/>
          <a:ext cx="731520" cy="731520"/>
        </a:xfrm>
        <a:prstGeom xmlns:a="http://schemas.openxmlformats.org/drawingml/2006/main" prst="ellipse">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endParaRPr lang="en-US" dirty="0"/>
        </a:p>
      </cdr:txBody>
    </cdr:sp>
  </cdr:relSizeAnchor>
  <cdr:relSizeAnchor xmlns:cdr="http://schemas.openxmlformats.org/drawingml/2006/chartDrawing">
    <cdr:from>
      <cdr:x>0.07407</cdr:x>
      <cdr:y>0.65661</cdr:y>
    </cdr:from>
    <cdr:to>
      <cdr:x>0.18519</cdr:x>
      <cdr:y>0.85865</cdr:y>
    </cdr:to>
    <cdr:sp macro="" textlink="">
      <cdr:nvSpPr>
        <cdr:cNvPr id="19" name="TextBox 18"/>
        <cdr:cNvSpPr txBox="1"/>
      </cdr:nvSpPr>
      <cdr:spPr>
        <a:xfrm xmlns:a="http://schemas.openxmlformats.org/drawingml/2006/main">
          <a:off x="609600" y="29718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0.12037</cdr:x>
      <cdr:y>0.79797</cdr:y>
    </cdr:from>
    <cdr:to>
      <cdr:x>0.23148</cdr:x>
      <cdr:y>1</cdr:y>
    </cdr:to>
    <cdr:sp macro="" textlink="">
      <cdr:nvSpPr>
        <cdr:cNvPr id="20" name="TextBox 19"/>
        <cdr:cNvSpPr txBox="1"/>
      </cdr:nvSpPr>
      <cdr:spPr>
        <a:xfrm xmlns:a="http://schemas.openxmlformats.org/drawingml/2006/main">
          <a:off x="990600" y="361156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200" b="1" dirty="0"/>
        </a:p>
      </cdr:txBody>
    </cdr:sp>
  </cdr:relSizeAnchor>
  <cdr:relSizeAnchor xmlns:cdr="http://schemas.openxmlformats.org/drawingml/2006/chartDrawing">
    <cdr:from>
      <cdr:x>0.37963</cdr:x>
      <cdr:y>0.72396</cdr:y>
    </cdr:from>
    <cdr:to>
      <cdr:x>0.45741</cdr:x>
      <cdr:y>0.86538</cdr:y>
    </cdr:to>
    <cdr:sp macro="" textlink="">
      <cdr:nvSpPr>
        <cdr:cNvPr id="21" name="Oval 20"/>
        <cdr:cNvSpPr/>
      </cdr:nvSpPr>
      <cdr:spPr>
        <a:xfrm xmlns:a="http://schemas.openxmlformats.org/drawingml/2006/main">
          <a:off x="3124200" y="3276599"/>
          <a:ext cx="640080" cy="640080"/>
        </a:xfrm>
        <a:prstGeom xmlns:a="http://schemas.openxmlformats.org/drawingml/2006/main" prst="ellipse">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dr:relSizeAnchor xmlns:cdr="http://schemas.openxmlformats.org/drawingml/2006/chartDrawing">
    <cdr:from>
      <cdr:x>0.33333</cdr:x>
      <cdr:y>0.77447</cdr:y>
    </cdr:from>
    <cdr:to>
      <cdr:x>0.36667</cdr:x>
      <cdr:y>0.83508</cdr:y>
    </cdr:to>
    <cdr:sp macro="" textlink="">
      <cdr:nvSpPr>
        <cdr:cNvPr id="22" name="Oval 21"/>
        <cdr:cNvSpPr/>
      </cdr:nvSpPr>
      <cdr:spPr>
        <a:xfrm xmlns:a="http://schemas.openxmlformats.org/drawingml/2006/main">
          <a:off x="2743199" y="3505200"/>
          <a:ext cx="274320" cy="274320"/>
        </a:xfrm>
        <a:prstGeom xmlns:a="http://schemas.openxmlformats.org/drawingml/2006/main" prst="ellipse">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dr:relSizeAnchor xmlns:cdr="http://schemas.openxmlformats.org/drawingml/2006/chartDrawing">
    <cdr:from>
      <cdr:x>0.12963</cdr:x>
      <cdr:y>0.6061</cdr:y>
    </cdr:from>
    <cdr:to>
      <cdr:x>0.24074</cdr:x>
      <cdr:y>0.80814</cdr:y>
    </cdr:to>
    <cdr:sp macro="" textlink="">
      <cdr:nvSpPr>
        <cdr:cNvPr id="23" name="TextBox 22"/>
        <cdr:cNvSpPr txBox="1"/>
      </cdr:nvSpPr>
      <cdr:spPr>
        <a:xfrm xmlns:a="http://schemas.openxmlformats.org/drawingml/2006/main">
          <a:off x="1066800" y="27432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0.12963</cdr:x>
      <cdr:y>0.67345</cdr:y>
    </cdr:from>
    <cdr:to>
      <cdr:x>0.28765</cdr:x>
      <cdr:y>0.87548</cdr:y>
    </cdr:to>
    <cdr:sp macro="" textlink="">
      <cdr:nvSpPr>
        <cdr:cNvPr id="24" name="TextBox 23"/>
        <cdr:cNvSpPr txBox="1"/>
      </cdr:nvSpPr>
      <cdr:spPr>
        <a:xfrm xmlns:a="http://schemas.openxmlformats.org/drawingml/2006/main">
          <a:off x="1066800" y="3048000"/>
          <a:ext cx="130048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200" b="1" dirty="0"/>
        </a:p>
      </cdr:txBody>
    </cdr:sp>
  </cdr:relSizeAnchor>
  <cdr:relSizeAnchor xmlns:cdr="http://schemas.openxmlformats.org/drawingml/2006/chartDrawing">
    <cdr:from>
      <cdr:x>0.26136</cdr:x>
      <cdr:y>0.80443</cdr:y>
    </cdr:from>
    <cdr:to>
      <cdr:x>0.37248</cdr:x>
      <cdr:y>0.96262</cdr:y>
    </cdr:to>
    <cdr:sp macro="" textlink="">
      <cdr:nvSpPr>
        <cdr:cNvPr id="25" name="TextBox 24"/>
        <cdr:cNvSpPr txBox="1"/>
      </cdr:nvSpPr>
      <cdr:spPr>
        <a:xfrm xmlns:a="http://schemas.openxmlformats.org/drawingml/2006/main">
          <a:off x="2150903" y="3640824"/>
          <a:ext cx="914474" cy="71596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200" b="1" dirty="0"/>
        </a:p>
      </cdr:txBody>
    </cdr:sp>
  </cdr:relSizeAnchor>
  <cdr:relSizeAnchor xmlns:cdr="http://schemas.openxmlformats.org/drawingml/2006/chartDrawing">
    <cdr:from>
      <cdr:x>0.33333</cdr:x>
      <cdr:y>0.57243</cdr:y>
    </cdr:from>
    <cdr:to>
      <cdr:x>0.44444</cdr:x>
      <cdr:y>0.77447</cdr:y>
    </cdr:to>
    <cdr:sp macro="" textlink="">
      <cdr:nvSpPr>
        <cdr:cNvPr id="26" name="TextBox 25"/>
        <cdr:cNvSpPr txBox="1"/>
      </cdr:nvSpPr>
      <cdr:spPr>
        <a:xfrm xmlns:a="http://schemas.openxmlformats.org/drawingml/2006/main">
          <a:off x="2743200" y="25908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0.31481</cdr:x>
      <cdr:y>0.62294</cdr:y>
    </cdr:from>
    <cdr:to>
      <cdr:x>0.42593</cdr:x>
      <cdr:y>0.82497</cdr:y>
    </cdr:to>
    <cdr:sp macro="" textlink="">
      <cdr:nvSpPr>
        <cdr:cNvPr id="27" name="TextBox 26"/>
        <cdr:cNvSpPr txBox="1"/>
      </cdr:nvSpPr>
      <cdr:spPr>
        <a:xfrm xmlns:a="http://schemas.openxmlformats.org/drawingml/2006/main">
          <a:off x="2590800" y="28194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200" b="1" dirty="0"/>
        </a:p>
      </cdr:txBody>
    </cdr:sp>
  </cdr:relSizeAnchor>
  <cdr:relSizeAnchor xmlns:cdr="http://schemas.openxmlformats.org/drawingml/2006/chartDrawing">
    <cdr:from>
      <cdr:x>0.33333</cdr:x>
      <cdr:y>0.52192</cdr:y>
    </cdr:from>
    <cdr:to>
      <cdr:x>0.44444</cdr:x>
      <cdr:y>0.72396</cdr:y>
    </cdr:to>
    <cdr:sp macro="" textlink="">
      <cdr:nvSpPr>
        <cdr:cNvPr id="29" name="TextBox 28"/>
        <cdr:cNvSpPr txBox="1"/>
      </cdr:nvSpPr>
      <cdr:spPr>
        <a:xfrm xmlns:a="http://schemas.openxmlformats.org/drawingml/2006/main">
          <a:off x="2743200" y="23622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200" b="1" dirty="0"/>
        </a:p>
      </cdr:txBody>
    </cdr:sp>
  </cdr:relSizeAnchor>
  <cdr:relSizeAnchor xmlns:cdr="http://schemas.openxmlformats.org/drawingml/2006/chartDrawing">
    <cdr:from>
      <cdr:x>0.88889</cdr:x>
      <cdr:y>0.31989</cdr:y>
    </cdr:from>
    <cdr:to>
      <cdr:x>1</cdr:x>
      <cdr:y>0.52192</cdr:y>
    </cdr:to>
    <cdr:sp macro="" textlink="">
      <cdr:nvSpPr>
        <cdr:cNvPr id="30" name="TextBox 29"/>
        <cdr:cNvSpPr txBox="1"/>
      </cdr:nvSpPr>
      <cdr:spPr>
        <a:xfrm xmlns:a="http://schemas.openxmlformats.org/drawingml/2006/main">
          <a:off x="7620000" y="14478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200" b="1" dirty="0"/>
        </a:p>
      </cdr:txBody>
    </cdr:sp>
  </cdr:relSizeAnchor>
  <cdr:relSizeAnchor xmlns:cdr="http://schemas.openxmlformats.org/drawingml/2006/chartDrawing">
    <cdr:from>
      <cdr:x>0.7963</cdr:x>
      <cdr:y>0.28622</cdr:y>
    </cdr:from>
    <cdr:to>
      <cdr:x>0.90741</cdr:x>
      <cdr:y>0.48825</cdr:y>
    </cdr:to>
    <cdr:sp macro="" textlink="">
      <cdr:nvSpPr>
        <cdr:cNvPr id="2" name="TextBox 1"/>
        <cdr:cNvSpPr txBox="1"/>
      </cdr:nvSpPr>
      <cdr:spPr>
        <a:xfrm xmlns:a="http://schemas.openxmlformats.org/drawingml/2006/main">
          <a:off x="6553200" y="12954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0.42747</cdr:x>
      <cdr:y>0.19849</cdr:y>
    </cdr:from>
    <cdr:to>
      <cdr:x>0.53858</cdr:x>
      <cdr:y>0.40052</cdr:y>
    </cdr:to>
    <cdr:sp macro="" textlink="">
      <cdr:nvSpPr>
        <cdr:cNvPr id="31" name="TextBox 30"/>
        <cdr:cNvSpPr txBox="1"/>
      </cdr:nvSpPr>
      <cdr:spPr>
        <a:xfrm xmlns:a="http://schemas.openxmlformats.org/drawingml/2006/main">
          <a:off x="3485302" y="965253"/>
          <a:ext cx="905924" cy="98247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b="1" dirty="0" smtClean="0"/>
            <a:t>Communications </a:t>
          </a:r>
        </a:p>
        <a:p xmlns:a="http://schemas.openxmlformats.org/drawingml/2006/main">
          <a:r>
            <a:rPr lang="en-US" sz="1600" b="1" dirty="0" smtClean="0"/>
            <a:t>and </a:t>
          </a:r>
        </a:p>
        <a:p xmlns:a="http://schemas.openxmlformats.org/drawingml/2006/main">
          <a:r>
            <a:rPr lang="en-US" sz="1600" b="1" dirty="0" smtClean="0"/>
            <a:t>Counseling</a:t>
          </a:r>
          <a:endParaRPr lang="en-US" sz="1600" b="1" dirty="0"/>
        </a:p>
      </cdr:txBody>
    </cdr:sp>
  </cdr:relSizeAnchor>
  <cdr:relSizeAnchor xmlns:cdr="http://schemas.openxmlformats.org/drawingml/2006/chartDrawing">
    <cdr:from>
      <cdr:x>0.74074</cdr:x>
      <cdr:y>0.5</cdr:y>
    </cdr:from>
    <cdr:to>
      <cdr:x>0.91334</cdr:x>
      <cdr:y>0.70203</cdr:y>
    </cdr:to>
    <cdr:sp macro="" textlink="">
      <cdr:nvSpPr>
        <cdr:cNvPr id="32" name="TextBox 31"/>
        <cdr:cNvSpPr txBox="1"/>
      </cdr:nvSpPr>
      <cdr:spPr>
        <a:xfrm xmlns:a="http://schemas.openxmlformats.org/drawingml/2006/main">
          <a:off x="6039549" y="2431514"/>
          <a:ext cx="1407315" cy="98247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b="1" dirty="0" smtClean="0"/>
            <a:t>Multiple </a:t>
          </a:r>
        </a:p>
        <a:p xmlns:a="http://schemas.openxmlformats.org/drawingml/2006/main">
          <a:r>
            <a:rPr lang="en-US" sz="1600" b="1" dirty="0" smtClean="0"/>
            <a:t>Functions</a:t>
          </a:r>
          <a:endParaRPr lang="en-US" sz="1600" b="1" dirty="0"/>
        </a:p>
      </cdr:txBody>
    </cdr:sp>
  </cdr:relSizeAnchor>
  <cdr:relSizeAnchor xmlns:cdr="http://schemas.openxmlformats.org/drawingml/2006/chartDrawing">
    <cdr:from>
      <cdr:x>0.49907</cdr:x>
      <cdr:y>0.75763</cdr:y>
    </cdr:from>
    <cdr:to>
      <cdr:x>0.61018</cdr:x>
      <cdr:y>0.95966</cdr:y>
    </cdr:to>
    <cdr:sp macro="" textlink="">
      <cdr:nvSpPr>
        <cdr:cNvPr id="33" name="TextBox 32"/>
        <cdr:cNvSpPr txBox="1"/>
      </cdr:nvSpPr>
      <cdr:spPr>
        <a:xfrm xmlns:a="http://schemas.openxmlformats.org/drawingml/2006/main">
          <a:off x="4107161" y="34290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0.45586</cdr:x>
      <cdr:y>0.75763</cdr:y>
    </cdr:from>
    <cdr:to>
      <cdr:x>0.56698</cdr:x>
      <cdr:y>0.95966</cdr:y>
    </cdr:to>
    <cdr:sp macro="" textlink="">
      <cdr:nvSpPr>
        <cdr:cNvPr id="34" name="TextBox 33"/>
        <cdr:cNvSpPr txBox="1"/>
      </cdr:nvSpPr>
      <cdr:spPr>
        <a:xfrm xmlns:a="http://schemas.openxmlformats.org/drawingml/2006/main">
          <a:off x="3751580" y="34290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b="1" dirty="0" smtClean="0"/>
            <a:t>Telerehabilitation</a:t>
          </a:r>
          <a:endParaRPr lang="en-US" sz="1600" b="1" dirty="0"/>
        </a:p>
      </cdr:txBody>
    </cdr:sp>
  </cdr:relSizeAnchor>
  <cdr:relSizeAnchor xmlns:cdr="http://schemas.openxmlformats.org/drawingml/2006/chartDrawing">
    <cdr:from>
      <cdr:x>0.04967</cdr:x>
      <cdr:y>1</cdr:y>
    </cdr:from>
    <cdr:to>
      <cdr:x>0.16182</cdr:x>
      <cdr:y>1</cdr:y>
    </cdr:to>
    <cdr:cxnSp macro="">
      <cdr:nvCxnSpPr>
        <cdr:cNvPr id="7" name="Straight Connector 6"/>
        <cdr:cNvCxnSpPr/>
      </cdr:nvCxnSpPr>
      <cdr:spPr>
        <a:xfrm xmlns:a="http://schemas.openxmlformats.org/drawingml/2006/main">
          <a:off x="404976" y="4863027"/>
          <a:ext cx="914400" cy="0"/>
        </a:xfrm>
        <a:prstGeom xmlns:a="http://schemas.openxmlformats.org/drawingml/2006/main" prst="line">
          <a:avLst/>
        </a:prstGeom>
        <a:ln xmlns:a="http://schemas.openxmlformats.org/drawingml/2006/main">
          <a:headEnd type="none" w="med" len="med"/>
          <a:tailEnd type="arrow"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cdr:x>
      <cdr:y>0.99701</cdr:y>
    </cdr:from>
    <cdr:to>
      <cdr:x>0.95327</cdr:x>
      <cdr:y>0.99701</cdr:y>
    </cdr:to>
    <cdr:cxnSp macro="">
      <cdr:nvCxnSpPr>
        <cdr:cNvPr id="36" name="Straight Connector 35"/>
        <cdr:cNvCxnSpPr/>
      </cdr:nvCxnSpPr>
      <cdr:spPr>
        <a:xfrm xmlns:a="http://schemas.openxmlformats.org/drawingml/2006/main">
          <a:off x="0" y="4848486"/>
          <a:ext cx="7772400" cy="0"/>
        </a:xfrm>
        <a:prstGeom xmlns:a="http://schemas.openxmlformats.org/drawingml/2006/main" prst="line">
          <a:avLst/>
        </a:prstGeom>
        <a:ln xmlns:a="http://schemas.openxmlformats.org/drawingml/2006/main" w="254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0.2349</cdr:x>
      <cdr:y>0</cdr:y>
    </cdr:from>
    <cdr:to>
      <cdr:x>0.52897</cdr:x>
      <cdr:y>0.23504</cdr:y>
    </cdr:to>
    <cdr:sp macro="" textlink="">
      <cdr:nvSpPr>
        <cdr:cNvPr id="42" name="TextBox 41"/>
        <cdr:cNvSpPr txBox="1"/>
      </cdr:nvSpPr>
      <cdr:spPr>
        <a:xfrm xmlns:a="http://schemas.openxmlformats.org/drawingml/2006/main">
          <a:off x="1915218" y="0"/>
          <a:ext cx="2397704" cy="11430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b="1" dirty="0" smtClean="0"/>
            <a:t>Telehealth Literature Map by Function </a:t>
          </a:r>
          <a:endParaRPr lang="en-US" sz="2000" b="1" dirty="0"/>
        </a:p>
      </cdr:txBody>
    </cdr:sp>
  </cdr:relSizeAnchor>
  <cdr:relSizeAnchor xmlns:cdr="http://schemas.openxmlformats.org/drawingml/2006/chartDrawing">
    <cdr:from>
      <cdr:x>0</cdr:x>
      <cdr:y>0.01168</cdr:y>
    </cdr:from>
    <cdr:to>
      <cdr:x>0.00294</cdr:x>
      <cdr:y>0.98649</cdr:y>
    </cdr:to>
    <cdr:cxnSp macro="">
      <cdr:nvCxnSpPr>
        <cdr:cNvPr id="45" name="Straight Connector 44"/>
        <cdr:cNvCxnSpPr/>
      </cdr:nvCxnSpPr>
      <cdr:spPr>
        <a:xfrm xmlns:a="http://schemas.openxmlformats.org/drawingml/2006/main" flipH="1">
          <a:off x="0" y="56780"/>
          <a:ext cx="23976" cy="4740534"/>
        </a:xfrm>
        <a:prstGeom xmlns:a="http://schemas.openxmlformats.org/drawingml/2006/main" prst="line">
          <a:avLst/>
        </a:prstGeom>
        <a:ln xmlns:a="http://schemas.openxmlformats.org/drawingml/2006/main" w="254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0.53704</cdr:x>
      <cdr:y>0.26938</cdr:y>
    </cdr:from>
    <cdr:to>
      <cdr:x>0.68148</cdr:x>
      <cdr:y>0.53202</cdr:y>
    </cdr:to>
    <cdr:sp macro="" textlink="">
      <cdr:nvSpPr>
        <cdr:cNvPr id="3" name="Oval 2"/>
        <cdr:cNvSpPr/>
      </cdr:nvSpPr>
      <cdr:spPr>
        <a:xfrm xmlns:a="http://schemas.openxmlformats.org/drawingml/2006/main">
          <a:off x="4419600" y="1219200"/>
          <a:ext cx="1188720" cy="1188720"/>
        </a:xfrm>
        <a:prstGeom xmlns:a="http://schemas.openxmlformats.org/drawingml/2006/main" prst="ellipse">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sz="1200" b="1" dirty="0" smtClean="0">
            <a:solidFill>
              <a:schemeClr val="tx1"/>
            </a:solidFill>
          </a:endParaRPr>
        </a:p>
      </cdr:txBody>
    </cdr:sp>
  </cdr:relSizeAnchor>
  <cdr:relSizeAnchor xmlns:cdr="http://schemas.openxmlformats.org/drawingml/2006/chartDrawing">
    <cdr:from>
      <cdr:x>0.61111</cdr:x>
      <cdr:y>0.57208</cdr:y>
    </cdr:from>
    <cdr:to>
      <cdr:x>0.73333</cdr:x>
      <cdr:y>0.77411</cdr:y>
    </cdr:to>
    <cdr:sp macro="" textlink="">
      <cdr:nvSpPr>
        <cdr:cNvPr id="4" name="Oval 3"/>
        <cdr:cNvSpPr/>
      </cdr:nvSpPr>
      <cdr:spPr>
        <a:xfrm xmlns:a="http://schemas.openxmlformats.org/drawingml/2006/main">
          <a:off x="5029200" y="2589213"/>
          <a:ext cx="1005840" cy="914400"/>
        </a:xfrm>
        <a:prstGeom xmlns:a="http://schemas.openxmlformats.org/drawingml/2006/main" prst="ellipse">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dirty="0" smtClean="0"/>
        </a:p>
      </cdr:txBody>
    </cdr:sp>
  </cdr:relSizeAnchor>
  <cdr:relSizeAnchor xmlns:cdr="http://schemas.openxmlformats.org/drawingml/2006/chartDrawing">
    <cdr:from>
      <cdr:x>0.49074</cdr:x>
      <cdr:y>0.47141</cdr:y>
    </cdr:from>
    <cdr:to>
      <cdr:x>0.60093</cdr:x>
      <cdr:y>0.67345</cdr:y>
    </cdr:to>
    <cdr:sp macro="" textlink="">
      <cdr:nvSpPr>
        <cdr:cNvPr id="5" name="Oval 4"/>
        <cdr:cNvSpPr/>
      </cdr:nvSpPr>
      <cdr:spPr>
        <a:xfrm xmlns:a="http://schemas.openxmlformats.org/drawingml/2006/main">
          <a:off x="4038600" y="2133600"/>
          <a:ext cx="906819" cy="914426"/>
        </a:xfrm>
        <a:prstGeom xmlns:a="http://schemas.openxmlformats.org/drawingml/2006/main" prst="ellipse">
          <a:avLst/>
        </a:prstGeom>
        <a:ln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b="1" dirty="0">
            <a:solidFill>
              <a:schemeClr val="tx1"/>
            </a:solidFill>
          </a:endParaRPr>
        </a:p>
      </cdr:txBody>
    </cdr:sp>
  </cdr:relSizeAnchor>
  <cdr:relSizeAnchor xmlns:cdr="http://schemas.openxmlformats.org/drawingml/2006/chartDrawing">
    <cdr:from>
      <cdr:x>0.86111</cdr:x>
      <cdr:y>0.37391</cdr:y>
    </cdr:from>
    <cdr:to>
      <cdr:x>0.97222</cdr:x>
      <cdr:y>0.57594</cdr:y>
    </cdr:to>
    <cdr:sp macro="" textlink="">
      <cdr:nvSpPr>
        <cdr:cNvPr id="6" name="Oval 5"/>
        <cdr:cNvSpPr/>
      </cdr:nvSpPr>
      <cdr:spPr>
        <a:xfrm xmlns:a="http://schemas.openxmlformats.org/drawingml/2006/main">
          <a:off x="7086600" y="1692293"/>
          <a:ext cx="914391" cy="914381"/>
        </a:xfrm>
        <a:prstGeom xmlns:a="http://schemas.openxmlformats.org/drawingml/2006/main" prst="ellipse">
          <a:avLst/>
        </a:prstGeom>
        <a:solidFill xmlns:a="http://schemas.openxmlformats.org/drawingml/2006/main">
          <a:schemeClr val="accent1"/>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dirty="0"/>
        </a:p>
      </cdr:txBody>
    </cdr:sp>
  </cdr:relSizeAnchor>
  <cdr:relSizeAnchor xmlns:cdr="http://schemas.openxmlformats.org/drawingml/2006/chartDrawing">
    <cdr:from>
      <cdr:x>0.76852</cdr:x>
      <cdr:y>0.43774</cdr:y>
    </cdr:from>
    <cdr:to>
      <cdr:x>0.89074</cdr:x>
      <cdr:y>0.65998</cdr:y>
    </cdr:to>
    <cdr:sp macro="" textlink="">
      <cdr:nvSpPr>
        <cdr:cNvPr id="7" name="Oval 6"/>
        <cdr:cNvSpPr/>
      </cdr:nvSpPr>
      <cdr:spPr>
        <a:xfrm xmlns:a="http://schemas.openxmlformats.org/drawingml/2006/main">
          <a:off x="6324600" y="1981200"/>
          <a:ext cx="1005840" cy="1005840"/>
        </a:xfrm>
        <a:prstGeom xmlns:a="http://schemas.openxmlformats.org/drawingml/2006/main" prst="ellipse">
          <a:avLst/>
        </a:prstGeom>
        <a:solidFill xmlns:a="http://schemas.openxmlformats.org/drawingml/2006/main">
          <a:schemeClr val="accent1"/>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dirty="0"/>
        </a:p>
      </cdr:txBody>
    </cdr:sp>
  </cdr:relSizeAnchor>
  <cdr:relSizeAnchor xmlns:cdr="http://schemas.openxmlformats.org/drawingml/2006/chartDrawing">
    <cdr:from>
      <cdr:x>0.39877</cdr:x>
      <cdr:y>0.63978</cdr:y>
    </cdr:from>
    <cdr:to>
      <cdr:x>0.49877</cdr:x>
      <cdr:y>0.82161</cdr:y>
    </cdr:to>
    <cdr:sp macro="" textlink="">
      <cdr:nvSpPr>
        <cdr:cNvPr id="8" name="Oval 7"/>
        <cdr:cNvSpPr/>
      </cdr:nvSpPr>
      <cdr:spPr>
        <a:xfrm xmlns:a="http://schemas.openxmlformats.org/drawingml/2006/main">
          <a:off x="3281680" y="2895600"/>
          <a:ext cx="822960" cy="822960"/>
        </a:xfrm>
        <a:prstGeom xmlns:a="http://schemas.openxmlformats.org/drawingml/2006/main" prst="ellipse">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dirty="0"/>
        </a:p>
      </cdr:txBody>
    </cdr:sp>
  </cdr:relSizeAnchor>
  <cdr:relSizeAnchor xmlns:cdr="http://schemas.openxmlformats.org/drawingml/2006/chartDrawing">
    <cdr:from>
      <cdr:x>0.66667</cdr:x>
      <cdr:y>0.31989</cdr:y>
    </cdr:from>
    <cdr:to>
      <cdr:x>0.77778</cdr:x>
      <cdr:y>0.52192</cdr:y>
    </cdr:to>
    <cdr:sp macro="" textlink="">
      <cdr:nvSpPr>
        <cdr:cNvPr id="9" name="TextBox 8"/>
        <cdr:cNvSpPr txBox="1"/>
      </cdr:nvSpPr>
      <cdr:spPr>
        <a:xfrm xmlns:a="http://schemas.openxmlformats.org/drawingml/2006/main">
          <a:off x="5486400" y="14478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0.5463</cdr:x>
      <cdr:y>0.15153</cdr:y>
    </cdr:from>
    <cdr:to>
      <cdr:x>0.75926</cdr:x>
      <cdr:y>0.30305</cdr:y>
    </cdr:to>
    <cdr:sp macro="" textlink="">
      <cdr:nvSpPr>
        <cdr:cNvPr id="10" name="TextBox 9"/>
        <cdr:cNvSpPr txBox="1"/>
      </cdr:nvSpPr>
      <cdr:spPr>
        <a:xfrm xmlns:a="http://schemas.openxmlformats.org/drawingml/2006/main">
          <a:off x="4495800" y="685800"/>
          <a:ext cx="1752600" cy="6858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b="1" dirty="0" smtClean="0"/>
            <a:t>Cardiovascular</a:t>
          </a:r>
        </a:p>
        <a:p xmlns:a="http://schemas.openxmlformats.org/drawingml/2006/main">
          <a:r>
            <a:rPr lang="en-US" sz="1600" b="1" dirty="0" smtClean="0"/>
            <a:t>Disease </a:t>
          </a:r>
          <a:endParaRPr lang="en-US" sz="1600" b="1" dirty="0"/>
        </a:p>
      </cdr:txBody>
    </cdr:sp>
  </cdr:relSizeAnchor>
  <cdr:relSizeAnchor xmlns:cdr="http://schemas.openxmlformats.org/drawingml/2006/chartDrawing">
    <cdr:from>
      <cdr:x>0.69074</cdr:x>
      <cdr:y>0.57243</cdr:y>
    </cdr:from>
    <cdr:to>
      <cdr:x>0.80185</cdr:x>
      <cdr:y>0.77447</cdr:y>
    </cdr:to>
    <cdr:sp macro="" textlink="">
      <cdr:nvSpPr>
        <cdr:cNvPr id="11" name="TextBox 10"/>
        <cdr:cNvSpPr txBox="1"/>
      </cdr:nvSpPr>
      <cdr:spPr>
        <a:xfrm xmlns:a="http://schemas.openxmlformats.org/drawingml/2006/main">
          <a:off x="5684520" y="25908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0.71296</cdr:x>
      <cdr:y>0.72396</cdr:y>
    </cdr:from>
    <cdr:to>
      <cdr:x>0.82407</cdr:x>
      <cdr:y>0.79095</cdr:y>
    </cdr:to>
    <cdr:sp macro="" textlink="">
      <cdr:nvSpPr>
        <cdr:cNvPr id="12" name="TextBox 11"/>
        <cdr:cNvSpPr txBox="1"/>
      </cdr:nvSpPr>
      <cdr:spPr>
        <a:xfrm xmlns:a="http://schemas.openxmlformats.org/drawingml/2006/main">
          <a:off x="5867400" y="3276600"/>
          <a:ext cx="914400" cy="30321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b="1" dirty="0" smtClean="0"/>
            <a:t>Diabetes</a:t>
          </a:r>
          <a:endParaRPr lang="en-US" sz="1600" b="1" dirty="0"/>
        </a:p>
      </cdr:txBody>
    </cdr:sp>
  </cdr:relSizeAnchor>
  <cdr:relSizeAnchor xmlns:cdr="http://schemas.openxmlformats.org/drawingml/2006/chartDrawing">
    <cdr:from>
      <cdr:x>0.40741</cdr:x>
      <cdr:y>0.45458</cdr:y>
    </cdr:from>
    <cdr:to>
      <cdr:x>0.51852</cdr:x>
      <cdr:y>0.65661</cdr:y>
    </cdr:to>
    <cdr:sp macro="" textlink="">
      <cdr:nvSpPr>
        <cdr:cNvPr id="13" name="TextBox 12"/>
        <cdr:cNvSpPr txBox="1"/>
      </cdr:nvSpPr>
      <cdr:spPr>
        <a:xfrm xmlns:a="http://schemas.openxmlformats.org/drawingml/2006/main">
          <a:off x="3352800" y="20574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0.38889</cdr:x>
      <cdr:y>0.4209</cdr:y>
    </cdr:from>
    <cdr:to>
      <cdr:x>0.5</cdr:x>
      <cdr:y>0.62294</cdr:y>
    </cdr:to>
    <cdr:sp macro="" textlink="">
      <cdr:nvSpPr>
        <cdr:cNvPr id="14" name="TextBox 13"/>
        <cdr:cNvSpPr txBox="1"/>
      </cdr:nvSpPr>
      <cdr:spPr>
        <a:xfrm xmlns:a="http://schemas.openxmlformats.org/drawingml/2006/main">
          <a:off x="3200400" y="19050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0.41667</cdr:x>
      <cdr:y>0.40133</cdr:y>
    </cdr:from>
    <cdr:to>
      <cdr:x>0.52779</cdr:x>
      <cdr:y>0.60337</cdr:y>
    </cdr:to>
    <cdr:sp macro="" textlink="">
      <cdr:nvSpPr>
        <cdr:cNvPr id="15" name="TextBox 14"/>
        <cdr:cNvSpPr txBox="1"/>
      </cdr:nvSpPr>
      <cdr:spPr>
        <a:xfrm xmlns:a="http://schemas.openxmlformats.org/drawingml/2006/main">
          <a:off x="3429000" y="1816387"/>
          <a:ext cx="914474" cy="9144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b="1" dirty="0" smtClean="0"/>
            <a:t>Behavioral </a:t>
          </a:r>
        </a:p>
        <a:p xmlns:a="http://schemas.openxmlformats.org/drawingml/2006/main">
          <a:r>
            <a:rPr lang="en-US" sz="1600" b="1" dirty="0" smtClean="0"/>
            <a:t>Health </a:t>
          </a:r>
          <a:endParaRPr lang="en-US" sz="1600" b="1" dirty="0"/>
        </a:p>
      </cdr:txBody>
    </cdr:sp>
  </cdr:relSizeAnchor>
  <cdr:relSizeAnchor xmlns:cdr="http://schemas.openxmlformats.org/drawingml/2006/chartDrawing">
    <cdr:from>
      <cdr:x>0.57407</cdr:x>
      <cdr:y>0.80814</cdr:y>
    </cdr:from>
    <cdr:to>
      <cdr:x>0.66667</cdr:x>
      <cdr:y>1</cdr:y>
    </cdr:to>
    <cdr:sp macro="" textlink="">
      <cdr:nvSpPr>
        <cdr:cNvPr id="16" name="TextBox 15"/>
        <cdr:cNvSpPr txBox="1"/>
      </cdr:nvSpPr>
      <cdr:spPr>
        <a:xfrm xmlns:a="http://schemas.openxmlformats.org/drawingml/2006/main">
          <a:off x="4724400" y="3657599"/>
          <a:ext cx="762000" cy="86836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b="1" dirty="0" smtClean="0"/>
            <a:t>Physical</a:t>
          </a:r>
        </a:p>
        <a:p xmlns:a="http://schemas.openxmlformats.org/drawingml/2006/main">
          <a:r>
            <a:rPr lang="en-US" sz="1600" b="1" dirty="0" smtClean="0"/>
            <a:t>Rehabilitation</a:t>
          </a:r>
          <a:endParaRPr lang="en-US" sz="1600" b="1" dirty="0"/>
        </a:p>
      </cdr:txBody>
    </cdr:sp>
  </cdr:relSizeAnchor>
  <cdr:relSizeAnchor xmlns:cdr="http://schemas.openxmlformats.org/drawingml/2006/chartDrawing">
    <cdr:from>
      <cdr:x>0.08333</cdr:x>
      <cdr:y>0.79797</cdr:y>
    </cdr:from>
    <cdr:to>
      <cdr:x>0.12778</cdr:x>
      <cdr:y>0.87878</cdr:y>
    </cdr:to>
    <cdr:sp macro="" textlink="">
      <cdr:nvSpPr>
        <cdr:cNvPr id="17" name="Oval 16"/>
        <cdr:cNvSpPr/>
      </cdr:nvSpPr>
      <cdr:spPr>
        <a:xfrm xmlns:a="http://schemas.openxmlformats.org/drawingml/2006/main">
          <a:off x="685800" y="3611563"/>
          <a:ext cx="365760" cy="365760"/>
        </a:xfrm>
        <a:prstGeom xmlns:a="http://schemas.openxmlformats.org/drawingml/2006/main" prst="ellipse">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dr:relSizeAnchor xmlns:cdr="http://schemas.openxmlformats.org/drawingml/2006/chartDrawing">
    <cdr:from>
      <cdr:x>0.49074</cdr:x>
      <cdr:y>0.65661</cdr:y>
    </cdr:from>
    <cdr:to>
      <cdr:x>0.60185</cdr:x>
      <cdr:y>0.85864</cdr:y>
    </cdr:to>
    <cdr:sp macro="" textlink="">
      <cdr:nvSpPr>
        <cdr:cNvPr id="18" name="Oval 17"/>
        <cdr:cNvSpPr/>
      </cdr:nvSpPr>
      <cdr:spPr>
        <a:xfrm xmlns:a="http://schemas.openxmlformats.org/drawingml/2006/main">
          <a:off x="4038600" y="2971800"/>
          <a:ext cx="914391" cy="914380"/>
        </a:xfrm>
        <a:prstGeom xmlns:a="http://schemas.openxmlformats.org/drawingml/2006/main" prst="ellipse">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endParaRPr lang="en-US" dirty="0"/>
        </a:p>
      </cdr:txBody>
    </cdr:sp>
  </cdr:relSizeAnchor>
  <cdr:relSizeAnchor xmlns:cdr="http://schemas.openxmlformats.org/drawingml/2006/chartDrawing">
    <cdr:from>
      <cdr:x>0.07407</cdr:x>
      <cdr:y>0.65661</cdr:y>
    </cdr:from>
    <cdr:to>
      <cdr:x>0.18519</cdr:x>
      <cdr:y>0.85865</cdr:y>
    </cdr:to>
    <cdr:sp macro="" textlink="">
      <cdr:nvSpPr>
        <cdr:cNvPr id="19" name="TextBox 18"/>
        <cdr:cNvSpPr txBox="1"/>
      </cdr:nvSpPr>
      <cdr:spPr>
        <a:xfrm xmlns:a="http://schemas.openxmlformats.org/drawingml/2006/main">
          <a:off x="609600" y="29718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0.11111</cdr:x>
      <cdr:y>0.79797</cdr:y>
    </cdr:from>
    <cdr:to>
      <cdr:x>0.22222</cdr:x>
      <cdr:y>1</cdr:y>
    </cdr:to>
    <cdr:sp macro="" textlink="">
      <cdr:nvSpPr>
        <cdr:cNvPr id="20" name="TextBox 19"/>
        <cdr:cNvSpPr txBox="1"/>
      </cdr:nvSpPr>
      <cdr:spPr>
        <a:xfrm xmlns:a="http://schemas.openxmlformats.org/drawingml/2006/main">
          <a:off x="914400" y="3611583"/>
          <a:ext cx="914391" cy="91438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b="1" dirty="0" smtClean="0"/>
            <a:t>Preterm</a:t>
          </a:r>
        </a:p>
        <a:p xmlns:a="http://schemas.openxmlformats.org/drawingml/2006/main">
          <a:r>
            <a:rPr lang="en-US" sz="1600" b="1" dirty="0" smtClean="0"/>
            <a:t>Birth </a:t>
          </a:r>
          <a:endParaRPr lang="en-US" sz="1600" b="1" dirty="0"/>
        </a:p>
      </cdr:txBody>
    </cdr:sp>
  </cdr:relSizeAnchor>
  <cdr:relSizeAnchor xmlns:cdr="http://schemas.openxmlformats.org/drawingml/2006/chartDrawing">
    <cdr:from>
      <cdr:x>0.21296</cdr:x>
      <cdr:y>0.75763</cdr:y>
    </cdr:from>
    <cdr:to>
      <cdr:x>0.26852</cdr:x>
      <cdr:y>0.85865</cdr:y>
    </cdr:to>
    <cdr:sp macro="" textlink="">
      <cdr:nvSpPr>
        <cdr:cNvPr id="21" name="Oval 20"/>
        <cdr:cNvSpPr/>
      </cdr:nvSpPr>
      <cdr:spPr>
        <a:xfrm xmlns:a="http://schemas.openxmlformats.org/drawingml/2006/main">
          <a:off x="1752600" y="3429000"/>
          <a:ext cx="457200" cy="457200"/>
        </a:xfrm>
        <a:prstGeom xmlns:a="http://schemas.openxmlformats.org/drawingml/2006/main" prst="ellipse">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dr:relSizeAnchor xmlns:cdr="http://schemas.openxmlformats.org/drawingml/2006/chartDrawing">
    <cdr:from>
      <cdr:x>0.30556</cdr:x>
      <cdr:y>0.77447</cdr:y>
    </cdr:from>
    <cdr:to>
      <cdr:x>0.35</cdr:x>
      <cdr:y>0.85528</cdr:y>
    </cdr:to>
    <cdr:sp macro="" textlink="">
      <cdr:nvSpPr>
        <cdr:cNvPr id="22" name="Oval 21"/>
        <cdr:cNvSpPr/>
      </cdr:nvSpPr>
      <cdr:spPr>
        <a:xfrm xmlns:a="http://schemas.openxmlformats.org/drawingml/2006/main">
          <a:off x="2514600" y="3505200"/>
          <a:ext cx="365760" cy="365760"/>
        </a:xfrm>
        <a:prstGeom xmlns:a="http://schemas.openxmlformats.org/drawingml/2006/main" prst="ellipse">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dr:relSizeAnchor xmlns:cdr="http://schemas.openxmlformats.org/drawingml/2006/chartDrawing">
    <cdr:from>
      <cdr:x>0.12963</cdr:x>
      <cdr:y>0.6061</cdr:y>
    </cdr:from>
    <cdr:to>
      <cdr:x>0.24074</cdr:x>
      <cdr:y>0.80814</cdr:y>
    </cdr:to>
    <cdr:sp macro="" textlink="">
      <cdr:nvSpPr>
        <cdr:cNvPr id="23" name="TextBox 22"/>
        <cdr:cNvSpPr txBox="1"/>
      </cdr:nvSpPr>
      <cdr:spPr>
        <a:xfrm xmlns:a="http://schemas.openxmlformats.org/drawingml/2006/main">
          <a:off x="1066800" y="27432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0.11111</cdr:x>
      <cdr:y>0.65661</cdr:y>
    </cdr:from>
    <cdr:to>
      <cdr:x>0.26913</cdr:x>
      <cdr:y>0.85864</cdr:y>
    </cdr:to>
    <cdr:sp macro="" textlink="">
      <cdr:nvSpPr>
        <cdr:cNvPr id="24" name="TextBox 23"/>
        <cdr:cNvSpPr txBox="1"/>
      </cdr:nvSpPr>
      <cdr:spPr>
        <a:xfrm xmlns:a="http://schemas.openxmlformats.org/drawingml/2006/main">
          <a:off x="914400" y="2971800"/>
          <a:ext cx="1300441" cy="91438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b="1" dirty="0" smtClean="0"/>
            <a:t>ICU or Surgery</a:t>
          </a:r>
        </a:p>
        <a:p xmlns:a="http://schemas.openxmlformats.org/drawingml/2006/main">
          <a:r>
            <a:rPr lang="en-US" sz="1600" b="1" dirty="0" smtClean="0"/>
            <a:t>Support</a:t>
          </a:r>
          <a:endParaRPr lang="en-US" sz="1600" b="1" dirty="0"/>
        </a:p>
      </cdr:txBody>
    </cdr:sp>
  </cdr:relSizeAnchor>
  <cdr:relSizeAnchor xmlns:cdr="http://schemas.openxmlformats.org/drawingml/2006/chartDrawing">
    <cdr:from>
      <cdr:x>0.31481</cdr:x>
      <cdr:y>0.84181</cdr:y>
    </cdr:from>
    <cdr:to>
      <cdr:x>0.42593</cdr:x>
      <cdr:y>1</cdr:y>
    </cdr:to>
    <cdr:sp macro="" textlink="">
      <cdr:nvSpPr>
        <cdr:cNvPr id="25" name="TextBox 24"/>
        <cdr:cNvSpPr txBox="1"/>
      </cdr:nvSpPr>
      <cdr:spPr>
        <a:xfrm xmlns:a="http://schemas.openxmlformats.org/drawingml/2006/main">
          <a:off x="2590800" y="3809999"/>
          <a:ext cx="914400" cy="71596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b="1" dirty="0" smtClean="0"/>
            <a:t>Burn Care</a:t>
          </a:r>
          <a:endParaRPr lang="en-US" sz="1600" b="1" dirty="0"/>
        </a:p>
      </cdr:txBody>
    </cdr:sp>
  </cdr:relSizeAnchor>
  <cdr:relSizeAnchor xmlns:cdr="http://schemas.openxmlformats.org/drawingml/2006/chartDrawing">
    <cdr:from>
      <cdr:x>0.33333</cdr:x>
      <cdr:y>0.57243</cdr:y>
    </cdr:from>
    <cdr:to>
      <cdr:x>0.44444</cdr:x>
      <cdr:y>0.77447</cdr:y>
    </cdr:to>
    <cdr:sp macro="" textlink="">
      <cdr:nvSpPr>
        <cdr:cNvPr id="26" name="TextBox 25"/>
        <cdr:cNvSpPr txBox="1"/>
      </cdr:nvSpPr>
      <cdr:spPr>
        <a:xfrm xmlns:a="http://schemas.openxmlformats.org/drawingml/2006/main">
          <a:off x="2743200" y="25908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0.2963</cdr:x>
      <cdr:y>0.65661</cdr:y>
    </cdr:from>
    <cdr:to>
      <cdr:x>0.40742</cdr:x>
      <cdr:y>0.87548</cdr:y>
    </cdr:to>
    <cdr:sp macro="" textlink="">
      <cdr:nvSpPr>
        <cdr:cNvPr id="27" name="TextBox 26"/>
        <cdr:cNvSpPr txBox="1"/>
      </cdr:nvSpPr>
      <cdr:spPr>
        <a:xfrm xmlns:a="http://schemas.openxmlformats.org/drawingml/2006/main">
          <a:off x="2438400" y="2971800"/>
          <a:ext cx="914474" cy="99059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b="1" dirty="0" smtClean="0"/>
            <a:t>Respiratory </a:t>
          </a:r>
        </a:p>
        <a:p xmlns:a="http://schemas.openxmlformats.org/drawingml/2006/main">
          <a:r>
            <a:rPr lang="en-US" sz="1600" b="1" dirty="0" smtClean="0"/>
            <a:t>Disease </a:t>
          </a:r>
          <a:endParaRPr lang="en-US" sz="1600" b="1" dirty="0"/>
        </a:p>
      </cdr:txBody>
    </cdr:sp>
  </cdr:relSizeAnchor>
  <cdr:relSizeAnchor xmlns:cdr="http://schemas.openxmlformats.org/drawingml/2006/chartDrawing">
    <cdr:from>
      <cdr:x>0.44444</cdr:x>
      <cdr:y>0.57243</cdr:y>
    </cdr:from>
    <cdr:to>
      <cdr:x>0.48889</cdr:x>
      <cdr:y>0.65324</cdr:y>
    </cdr:to>
    <cdr:sp macro="" textlink="">
      <cdr:nvSpPr>
        <cdr:cNvPr id="28" name="Oval 27"/>
        <cdr:cNvSpPr/>
      </cdr:nvSpPr>
      <cdr:spPr>
        <a:xfrm xmlns:a="http://schemas.openxmlformats.org/drawingml/2006/main">
          <a:off x="3657600" y="2590800"/>
          <a:ext cx="365760" cy="365760"/>
        </a:xfrm>
        <a:prstGeom xmlns:a="http://schemas.openxmlformats.org/drawingml/2006/main" prst="ellipse">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dr:relSizeAnchor xmlns:cdr="http://schemas.openxmlformats.org/drawingml/2006/chartDrawing">
    <cdr:from>
      <cdr:x>0.30556</cdr:x>
      <cdr:y>0.52192</cdr:y>
    </cdr:from>
    <cdr:to>
      <cdr:x>0.41667</cdr:x>
      <cdr:y>0.72396</cdr:y>
    </cdr:to>
    <cdr:sp macro="" textlink="">
      <cdr:nvSpPr>
        <cdr:cNvPr id="29" name="TextBox 28"/>
        <cdr:cNvSpPr txBox="1"/>
      </cdr:nvSpPr>
      <cdr:spPr>
        <a:xfrm xmlns:a="http://schemas.openxmlformats.org/drawingml/2006/main">
          <a:off x="2514600" y="2362200"/>
          <a:ext cx="914390" cy="9144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b="1" dirty="0" smtClean="0"/>
            <a:t>Dermatological</a:t>
          </a:r>
        </a:p>
        <a:p xmlns:a="http://schemas.openxmlformats.org/drawingml/2006/main">
          <a:r>
            <a:rPr lang="en-US" sz="1600" b="1" dirty="0" smtClean="0"/>
            <a:t>Conditions </a:t>
          </a:r>
          <a:endParaRPr lang="en-US" sz="1600" b="1" dirty="0"/>
        </a:p>
      </cdr:txBody>
    </cdr:sp>
  </cdr:relSizeAnchor>
  <cdr:relSizeAnchor xmlns:cdr="http://schemas.openxmlformats.org/drawingml/2006/chartDrawing">
    <cdr:from>
      <cdr:x>0.88889</cdr:x>
      <cdr:y>0.30415</cdr:y>
    </cdr:from>
    <cdr:to>
      <cdr:x>1</cdr:x>
      <cdr:y>0.50618</cdr:y>
    </cdr:to>
    <cdr:sp macro="" textlink="">
      <cdr:nvSpPr>
        <cdr:cNvPr id="30" name="TextBox 29"/>
        <cdr:cNvSpPr txBox="1"/>
      </cdr:nvSpPr>
      <cdr:spPr>
        <a:xfrm xmlns:a="http://schemas.openxmlformats.org/drawingml/2006/main">
          <a:off x="7315209" y="1376592"/>
          <a:ext cx="914391" cy="91438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b="1" dirty="0" smtClean="0"/>
            <a:t>Mixed</a:t>
          </a:r>
          <a:endParaRPr lang="en-US" sz="16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6903537-F4BD-4732-BAC7-B5F82A83D037}" type="datetimeFigureOut">
              <a:rPr lang="en-US" smtClean="0"/>
              <a:t>12/9/2016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210777-6E37-40DA-8375-DB1E106DADEB}" type="slidenum">
              <a:rPr lang="en-US" smtClean="0"/>
              <a:t>‹#›</a:t>
            </a:fld>
            <a:endParaRPr lang="en-US" dirty="0"/>
          </a:p>
        </p:txBody>
      </p:sp>
    </p:spTree>
    <p:extLst>
      <p:ext uri="{BB962C8B-B14F-4D97-AF65-F5344CB8AC3E}">
        <p14:creationId xmlns:p14="http://schemas.microsoft.com/office/powerpoint/2010/main" val="4088212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210777-6E37-40DA-8375-DB1E106DADEB}" type="slidenum">
              <a:rPr lang="en-US" smtClean="0"/>
              <a:t>1</a:t>
            </a:fld>
            <a:endParaRPr lang="en-US" dirty="0"/>
          </a:p>
        </p:txBody>
      </p:sp>
    </p:spTree>
    <p:extLst>
      <p:ext uri="{BB962C8B-B14F-4D97-AF65-F5344CB8AC3E}">
        <p14:creationId xmlns:p14="http://schemas.microsoft.com/office/powerpoint/2010/main" val="11062292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kern="1200" dirty="0" smtClean="0">
                <a:solidFill>
                  <a:schemeClr val="tx1"/>
                </a:solidFill>
                <a:effectLst/>
                <a:latin typeface="+mn-lt"/>
                <a:ea typeface="+mn-ea"/>
                <a:cs typeface="+mn-cs"/>
              </a:rPr>
              <a:t>AHRQ has a long-standing interest in telehealth.  </a:t>
            </a:r>
          </a:p>
          <a:p>
            <a:pPr lvl="1"/>
            <a:endParaRPr lang="en-US"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In 2008, we funded the work of Dr. Sanjeev Arora at the University of New Mexico, </a:t>
            </a:r>
          </a:p>
          <a:p>
            <a:pPr marL="628650" lvl="1" indent="-171450">
              <a:buFont typeface="Arial" panose="020B0604020202020204" pitchFamily="34" charset="0"/>
              <a:buChar char="•"/>
            </a:pPr>
            <a:endParaRPr lang="en-US" dirty="0" smtClean="0"/>
          </a:p>
          <a:p>
            <a:pPr marL="628650" lvl="1" indent="-171450">
              <a:buFont typeface="Arial" panose="020B0604020202020204" pitchFamily="34" charset="0"/>
              <a:buChar char="•"/>
            </a:pPr>
            <a:r>
              <a:rPr lang="en-US" dirty="0" smtClean="0"/>
              <a:t>Project ECHO (Extension for Community Healthcare Outcomes) b</a:t>
            </a:r>
            <a:r>
              <a:rPr lang="en-US" sz="1200" kern="1200" dirty="0" smtClean="0">
                <a:solidFill>
                  <a:schemeClr val="tx1"/>
                </a:solidFill>
                <a:effectLst/>
                <a:latin typeface="+mn-lt"/>
                <a:ea typeface="+mn-ea"/>
                <a:cs typeface="+mn-cs"/>
              </a:rPr>
              <a:t>rought Internet systems to link university-based specialists with primary care doctors in rural areas.</a:t>
            </a:r>
          </a:p>
          <a:p>
            <a:pPr marL="628650" lvl="1"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Began w/treating patients w/hepatitis C (Dr. Arora is a liver specialist)</a:t>
            </a:r>
          </a:p>
          <a:p>
            <a:pPr marL="628650" lvl="1"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Currently operates 89 hubs in 30 states and 15 countries outside U.S. </a:t>
            </a:r>
          </a:p>
          <a:p>
            <a:pPr marL="628650" lvl="1"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Several states will use ECHO to bring training from urban specialists to train rural primary care doctors to provide medication-assisted treatment (MAT)</a:t>
            </a:r>
          </a:p>
          <a:p>
            <a:pPr marL="628650" lvl="1"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It will reach over 20,000 individuals struggling with opioid addiction. </a:t>
            </a:r>
            <a:r>
              <a:rPr lang="en-US" dirty="0" smtClean="0"/>
              <a:t>Practices in these states (OK, CO, PA) </a:t>
            </a:r>
            <a:r>
              <a:rPr lang="en-US" sz="1200" kern="1200" dirty="0" smtClean="0">
                <a:solidFill>
                  <a:schemeClr val="tx1"/>
                </a:solidFill>
                <a:effectLst/>
                <a:latin typeface="+mn-lt"/>
                <a:ea typeface="+mn-ea"/>
                <a:cs typeface="+mn-cs"/>
              </a:rPr>
              <a:t>will use innovative technology, including patient-controlled smart phone apps, and remote training and expert consultation. </a:t>
            </a:r>
          </a:p>
          <a:p>
            <a:pPr marL="628650" lvl="1"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b="1" kern="1200" dirty="0" smtClean="0">
                <a:solidFill>
                  <a:schemeClr val="tx1"/>
                </a:solidFill>
                <a:effectLst/>
                <a:latin typeface="+mn-lt"/>
                <a:ea typeface="+mn-ea"/>
                <a:cs typeface="+mn-cs"/>
              </a:rPr>
              <a:t>Can be considered</a:t>
            </a:r>
            <a:r>
              <a:rPr lang="en-US" sz="1200" b="1" kern="1200" baseline="0" dirty="0" smtClean="0">
                <a:solidFill>
                  <a:schemeClr val="tx1"/>
                </a:solidFill>
                <a:effectLst/>
                <a:latin typeface="+mn-lt"/>
                <a:ea typeface="+mn-ea"/>
                <a:cs typeface="+mn-cs"/>
              </a:rPr>
              <a:t> </a:t>
            </a:r>
            <a:r>
              <a:rPr lang="en-US" sz="1200" b="1" kern="1200" baseline="0" dirty="0" err="1" smtClean="0">
                <a:solidFill>
                  <a:schemeClr val="tx1"/>
                </a:solidFill>
                <a:effectLst/>
                <a:latin typeface="+mn-lt"/>
                <a:ea typeface="+mn-ea"/>
                <a:cs typeface="+mn-cs"/>
              </a:rPr>
              <a:t>telementoring</a:t>
            </a:r>
            <a:r>
              <a:rPr lang="en-US" sz="1200" b="1" kern="1200" baseline="0" dirty="0" smtClean="0">
                <a:solidFill>
                  <a:schemeClr val="tx1"/>
                </a:solidFill>
                <a:effectLst/>
                <a:latin typeface="+mn-lt"/>
                <a:ea typeface="+mn-ea"/>
                <a:cs typeface="+mn-cs"/>
              </a:rPr>
              <a:t>?</a:t>
            </a:r>
            <a:endParaRPr lang="en-US" sz="1200" b="1"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FD210777-6E37-40DA-8375-DB1E106DADEB}" type="slidenum">
              <a:rPr lang="en-US" smtClean="0"/>
              <a:t>11</a:t>
            </a:fld>
            <a:endParaRPr lang="en-US" dirty="0"/>
          </a:p>
        </p:txBody>
      </p:sp>
    </p:spTree>
    <p:extLst>
      <p:ext uri="{BB962C8B-B14F-4D97-AF65-F5344CB8AC3E}">
        <p14:creationId xmlns:p14="http://schemas.microsoft.com/office/powerpoint/2010/main" val="9238249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aseline="0" dirty="0" smtClean="0"/>
              <a:t>I welcome any of your questions.  </a:t>
            </a:r>
            <a:endParaRPr lang="en-US" dirty="0" smtClean="0"/>
          </a:p>
          <a:p>
            <a:endParaRPr lang="en-US" dirty="0"/>
          </a:p>
        </p:txBody>
      </p:sp>
      <p:sp>
        <p:nvSpPr>
          <p:cNvPr id="4" name="Slide Number Placeholder 3"/>
          <p:cNvSpPr>
            <a:spLocks noGrp="1"/>
          </p:cNvSpPr>
          <p:nvPr>
            <p:ph type="sldNum" sz="quarter" idx="10"/>
          </p:nvPr>
        </p:nvSpPr>
        <p:spPr/>
        <p:txBody>
          <a:bodyPr/>
          <a:lstStyle/>
          <a:p>
            <a:fld id="{56C13CC4-4B92-49DC-A0E0-FC099CB76A24}" type="slidenum">
              <a:rPr lang="en-US" smtClean="0"/>
              <a:t>12</a:t>
            </a:fld>
            <a:endParaRPr lang="en-US" dirty="0"/>
          </a:p>
        </p:txBody>
      </p:sp>
    </p:spTree>
    <p:extLst>
      <p:ext uri="{BB962C8B-B14F-4D97-AF65-F5344CB8AC3E}">
        <p14:creationId xmlns:p14="http://schemas.microsoft.com/office/powerpoint/2010/main" val="2651689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US" sz="1100" dirty="0" smtClean="0"/>
          </a:p>
          <a:p>
            <a:pPr marL="171450" indent="-171450">
              <a:buFont typeface="Arial"/>
              <a:buChar char="•"/>
            </a:pPr>
            <a:r>
              <a:rPr lang="en-US" sz="1100" dirty="0" smtClean="0"/>
              <a:t>Here are three critical ways in which AHRQ makes a difference. </a:t>
            </a:r>
          </a:p>
          <a:p>
            <a:pPr marL="173993" indent="-173993">
              <a:buFont typeface="Arial" panose="020B0604020202020204" pitchFamily="34" charset="0"/>
              <a:buChar char="•"/>
            </a:pPr>
            <a:endParaRPr lang="en-US" sz="1100" dirty="0" smtClean="0"/>
          </a:p>
          <a:p>
            <a:pPr marL="173993" indent="-173993">
              <a:buFont typeface="Arial" panose="020B0604020202020204" pitchFamily="34" charset="0"/>
              <a:buChar char="•"/>
            </a:pPr>
            <a:r>
              <a:rPr lang="en-US" sz="1100" dirty="0" smtClean="0"/>
              <a:t>AHRQ invests in research and produces evidence on how to make health care safer and improve quality, affordability, and access to services.  </a:t>
            </a:r>
          </a:p>
          <a:p>
            <a:pPr marL="173993" indent="-173993">
              <a:buFont typeface="Arial" panose="020B0604020202020204" pitchFamily="34" charset="0"/>
              <a:buChar char="•"/>
            </a:pPr>
            <a:endParaRPr lang="en-US" sz="1100" dirty="0" smtClean="0"/>
          </a:p>
          <a:p>
            <a:pPr marL="173993" marR="0" indent="-17399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smtClean="0"/>
              <a:t>Second, the production of research and evidence by itself doesn’t help anyone unless the evidence is understood and used. To get to the ‘understood and used’, we create tools and resources to train health system and professionals and to catalyze improvements in care. </a:t>
            </a:r>
          </a:p>
          <a:p>
            <a:pPr marL="173993" indent="-173993">
              <a:buFont typeface="Arial" panose="020B0604020202020204" pitchFamily="34" charset="0"/>
              <a:buChar char="•"/>
            </a:pPr>
            <a:endParaRPr lang="en-US" sz="1100" dirty="0" smtClean="0"/>
          </a:p>
          <a:p>
            <a:pPr marL="173993" indent="-173993">
              <a:buFont typeface="Arial" panose="020B0604020202020204" pitchFamily="34" charset="0"/>
              <a:buChar char="•"/>
            </a:pPr>
            <a:r>
              <a:rPr lang="en-US" sz="1100" dirty="0" smtClean="0"/>
              <a:t>Third, AHRQ generates measures and data to track and improve performance and allow policymakers to evaluate the progress of the U.S. health system in meeting those goals. </a:t>
            </a:r>
          </a:p>
          <a:p>
            <a:pPr marL="173993" indent="-173993">
              <a:buFont typeface="Arial" panose="020B0604020202020204" pitchFamily="34" charset="0"/>
              <a:buChar char="•"/>
            </a:pPr>
            <a:endParaRPr lang="en-US" sz="1100" dirty="0" smtClean="0"/>
          </a:p>
          <a:p>
            <a:pPr marL="173993" indent="-173993">
              <a:buFont typeface="Arial" panose="020B0604020202020204" pitchFamily="34" charset="0"/>
              <a:buChar char="•"/>
            </a:pPr>
            <a:r>
              <a:rPr lang="en-US" sz="1100" baseline="0" dirty="0" smtClean="0"/>
              <a:t>In short, we develop evidence that leads that leads to tools used on the front line of care and then measure that impact. This is how our health care system can learn and prevent  and capitalize on our investment to prevent and cure disease. </a:t>
            </a:r>
            <a:endParaRPr lang="en-US" sz="1100" dirty="0" smtClean="0"/>
          </a:p>
          <a:p>
            <a:pPr marL="173993" indent="-173993">
              <a:buFont typeface="Arial" panose="020B0604020202020204" pitchFamily="34" charset="0"/>
              <a:buChar char="•"/>
            </a:pPr>
            <a:endParaRPr lang="en-US" sz="1100" dirty="0" smtClean="0"/>
          </a:p>
        </p:txBody>
      </p:sp>
      <p:sp>
        <p:nvSpPr>
          <p:cNvPr id="4" name="Slide Number Placeholder 3"/>
          <p:cNvSpPr>
            <a:spLocks noGrp="1"/>
          </p:cNvSpPr>
          <p:nvPr>
            <p:ph type="sldNum" sz="quarter" idx="10"/>
          </p:nvPr>
        </p:nvSpPr>
        <p:spPr/>
        <p:txBody>
          <a:bodyPr/>
          <a:lstStyle/>
          <a:p>
            <a:fld id="{BB2FF4FA-FE94-49C2-B4B5-55FACC608087}" type="slidenum">
              <a:rPr lang="en-US" smtClean="0"/>
              <a:t>3</a:t>
            </a:fld>
            <a:endParaRPr lang="en-US" dirty="0"/>
          </a:p>
        </p:txBody>
      </p:sp>
    </p:spTree>
    <p:extLst>
      <p:ext uri="{BB962C8B-B14F-4D97-AF65-F5344CB8AC3E}">
        <p14:creationId xmlns:p14="http://schemas.microsoft.com/office/powerpoint/2010/main" val="2113440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AHRQ was asked by Sens. </a:t>
            </a:r>
            <a:r>
              <a:rPr lang="en-US" dirty="0" smtClean="0"/>
              <a:t>Bill Nelson and John Thune for a literature review on the value of telehealth and remote patient monitoring, with a focus on expanding access to care and reducing costs.</a:t>
            </a:r>
          </a:p>
          <a:p>
            <a:pPr marL="171450" lvl="0" indent="-171450">
              <a:buFont typeface="Arial" panose="020B0604020202020204" pitchFamily="34" charset="0"/>
              <a:buChar char="•"/>
            </a:pPr>
            <a:r>
              <a:rPr lang="en-US" dirty="0" smtClean="0"/>
              <a:t>Through our research, we determined that while there was  large volume of literature of both primary studies and systematic reviews about the applications of telehealth, the literature is very broad and of varying quality.</a:t>
            </a:r>
          </a:p>
          <a:p>
            <a:pPr marL="171450" lvl="0" indent="-171450">
              <a:buFont typeface="Arial" panose="020B0604020202020204" pitchFamily="34" charset="0"/>
              <a:buChar char="•"/>
            </a:pPr>
            <a:r>
              <a:rPr lang="en-US" dirty="0" smtClean="0"/>
              <a:t>Given the volume and variability of the literature, we developed an “evidence map” </a:t>
            </a:r>
          </a:p>
          <a:p>
            <a:pPr lvl="0"/>
            <a:r>
              <a:rPr lang="en-US" sz="1200" kern="1200" dirty="0" smtClean="0">
                <a:solidFill>
                  <a:schemeClr val="tx1"/>
                </a:solidFill>
                <a:effectLst/>
                <a:latin typeface="+mn-lt"/>
                <a:ea typeface="+mn-ea"/>
                <a:cs typeface="+mn-cs"/>
              </a:rPr>
              <a:t> or a roadmap of where the evidence on telehealth and clinical outcomes is strong, where it is mixed, and where we have little evidence. </a:t>
            </a:r>
          </a:p>
          <a:p>
            <a:endParaRPr lang="en-US" dirty="0"/>
          </a:p>
        </p:txBody>
      </p:sp>
      <p:sp>
        <p:nvSpPr>
          <p:cNvPr id="4" name="Slide Number Placeholder 3"/>
          <p:cNvSpPr>
            <a:spLocks noGrp="1"/>
          </p:cNvSpPr>
          <p:nvPr>
            <p:ph type="sldNum" sz="quarter" idx="10"/>
          </p:nvPr>
        </p:nvSpPr>
        <p:spPr/>
        <p:txBody>
          <a:bodyPr/>
          <a:lstStyle/>
          <a:p>
            <a:fld id="{FD210777-6E37-40DA-8375-DB1E106DADEB}" type="slidenum">
              <a:rPr lang="en-US" smtClean="0"/>
              <a:t>4</a:t>
            </a:fld>
            <a:endParaRPr lang="en-US" dirty="0"/>
          </a:p>
        </p:txBody>
      </p:sp>
    </p:spTree>
    <p:extLst>
      <p:ext uri="{BB962C8B-B14F-4D97-AF65-F5344CB8AC3E}">
        <p14:creationId xmlns:p14="http://schemas.microsoft.com/office/powerpoint/2010/main" val="265857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The report examined telehealth’s function in a number areas within health</a:t>
            </a:r>
            <a:r>
              <a:rPr lang="en-US" baseline="0" dirty="0" smtClean="0"/>
              <a:t> care delivery.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baseline="0" dirty="0" smtClean="0"/>
              <a:t>Here are the areas of function examined, and a brief definition of the terms. </a:t>
            </a:r>
            <a:endParaRPr lang="en-US" dirty="0"/>
          </a:p>
        </p:txBody>
      </p:sp>
      <p:sp>
        <p:nvSpPr>
          <p:cNvPr id="4" name="Slide Number Placeholder 3"/>
          <p:cNvSpPr>
            <a:spLocks noGrp="1"/>
          </p:cNvSpPr>
          <p:nvPr>
            <p:ph type="sldNum" sz="quarter" idx="10"/>
          </p:nvPr>
        </p:nvSpPr>
        <p:spPr/>
        <p:txBody>
          <a:bodyPr/>
          <a:lstStyle/>
          <a:p>
            <a:fld id="{FD210777-6E37-40DA-8375-DB1E106DADEB}" type="slidenum">
              <a:rPr lang="en-US" smtClean="0"/>
              <a:t>5</a:t>
            </a:fld>
            <a:endParaRPr lang="en-US" dirty="0"/>
          </a:p>
        </p:txBody>
      </p:sp>
    </p:spTree>
    <p:extLst>
      <p:ext uri="{BB962C8B-B14F-4D97-AF65-F5344CB8AC3E}">
        <p14:creationId xmlns:p14="http://schemas.microsoft.com/office/powerpoint/2010/main" val="2675858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drawn from </a:t>
            </a:r>
            <a:r>
              <a:rPr lang="en-US" b="1" i="1" dirty="0" smtClean="0"/>
              <a:t>Figure 7 </a:t>
            </a:r>
            <a:r>
              <a:rPr lang="en-US" dirty="0" smtClean="0"/>
              <a:t>in the report.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This charts shows the distribution of the function telehealth interventions perform in health care delivery.</a:t>
            </a:r>
          </a:p>
          <a:p>
            <a:pPr marL="171450" indent="-171450">
              <a:buFont typeface="Arial" panose="020B0604020202020204" pitchFamily="34" charset="0"/>
              <a:buChar char="•"/>
            </a:pPr>
            <a:r>
              <a:rPr lang="en-US" dirty="0" smtClean="0"/>
              <a:t>According to AHRQ’s synthesis of the 58 systematic reviews, telehealth was used most frequently for:</a:t>
            </a:r>
            <a:endParaRPr lang="en-US"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dirty="0" smtClean="0"/>
              <a:t>R</a:t>
            </a:r>
            <a:r>
              <a:rPr lang="en-US" sz="1200" kern="1200" dirty="0" smtClean="0">
                <a:solidFill>
                  <a:schemeClr val="tx1"/>
                </a:solidFill>
                <a:effectLst/>
                <a:latin typeface="+mn-lt"/>
                <a:ea typeface="+mn-ea"/>
                <a:cs typeface="+mn-cs"/>
              </a:rPr>
              <a:t>emote patient monitoring (17 reviews) ), followed by</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Communications and counseling (14 )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Multiple functions (14 )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Psychotherapy (7 )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Telerehabilitation (5 )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Consultations (4)</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Telemonitoring (1 ) </a:t>
            </a:r>
          </a:p>
          <a:p>
            <a:endParaRPr lang="en-US" dirty="0"/>
          </a:p>
        </p:txBody>
      </p:sp>
      <p:sp>
        <p:nvSpPr>
          <p:cNvPr id="4" name="Slide Number Placeholder 3"/>
          <p:cNvSpPr>
            <a:spLocks noGrp="1"/>
          </p:cNvSpPr>
          <p:nvPr>
            <p:ph type="sldNum" sz="quarter" idx="10"/>
          </p:nvPr>
        </p:nvSpPr>
        <p:spPr/>
        <p:txBody>
          <a:bodyPr/>
          <a:lstStyle/>
          <a:p>
            <a:fld id="{FD210777-6E37-40DA-8375-DB1E106DADEB}" type="slidenum">
              <a:rPr lang="en-US" smtClean="0"/>
              <a:t>6</a:t>
            </a:fld>
            <a:endParaRPr lang="en-US" dirty="0"/>
          </a:p>
        </p:txBody>
      </p:sp>
    </p:spTree>
    <p:extLst>
      <p:ext uri="{BB962C8B-B14F-4D97-AF65-F5344CB8AC3E}">
        <p14:creationId xmlns:p14="http://schemas.microsoft.com/office/powerpoint/2010/main" val="25164161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Drawn from Figure 9 in the report.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figure represents the same systematic reviews as shown in the previous slide except the reviews are summarized by the </a:t>
            </a:r>
            <a:r>
              <a:rPr lang="en-US" sz="1200" b="1" kern="1200" dirty="0" smtClean="0">
                <a:solidFill>
                  <a:schemeClr val="tx1"/>
                </a:solidFill>
                <a:effectLst/>
                <a:latin typeface="+mn-lt"/>
                <a:ea typeface="+mn-ea"/>
                <a:cs typeface="+mn-cs"/>
              </a:rPr>
              <a:t>function</a:t>
            </a:r>
            <a:r>
              <a:rPr lang="en-US" sz="1200" kern="1200" dirty="0" smtClean="0">
                <a:solidFill>
                  <a:schemeClr val="tx1"/>
                </a:solidFill>
                <a:effectLst/>
                <a:latin typeface="+mn-lt"/>
                <a:ea typeface="+mn-ea"/>
                <a:cs typeface="+mn-cs"/>
              </a:rPr>
              <a:t> telehealth played instead of </a:t>
            </a:r>
            <a:r>
              <a:rPr lang="en-US" sz="1200" b="1" kern="1200" dirty="0" smtClean="0">
                <a:solidFill>
                  <a:schemeClr val="tx1"/>
                </a:solidFill>
                <a:effectLst/>
                <a:latin typeface="+mn-lt"/>
                <a:ea typeface="+mn-ea"/>
                <a:cs typeface="+mn-cs"/>
              </a:rPr>
              <a:t>clinical focus. </a:t>
            </a:r>
          </a:p>
          <a:p>
            <a:pPr marL="171450" indent="-171450">
              <a:buFont typeface="Arial" panose="020B0604020202020204" pitchFamily="34" charset="0"/>
              <a:buChar char="•"/>
            </a:pPr>
            <a:r>
              <a:rPr lang="en-US" sz="1200" b="1" kern="1200" dirty="0" smtClean="0">
                <a:solidFill>
                  <a:schemeClr val="tx1"/>
                </a:solidFill>
                <a:effectLst/>
                <a:latin typeface="+mn-lt"/>
                <a:ea typeface="+mn-ea"/>
                <a:cs typeface="+mn-cs"/>
              </a:rPr>
              <a:t>The y-axis</a:t>
            </a:r>
            <a:r>
              <a:rPr lang="en-US" sz="1200" kern="1200" dirty="0" smtClean="0">
                <a:solidFill>
                  <a:schemeClr val="tx1"/>
                </a:solidFill>
                <a:effectLst/>
                <a:latin typeface="+mn-lt"/>
                <a:ea typeface="+mn-ea"/>
                <a:cs typeface="+mn-cs"/>
              </a:rPr>
              <a:t>: number of patients in a deduplicated list of studies in the systematic reviews for that function; the size of the bubble is the number of unique studies included in the reviews about that function.</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Placement along </a:t>
            </a:r>
            <a:r>
              <a:rPr lang="en-US" sz="1200" b="1" kern="1200" dirty="0" smtClean="0">
                <a:solidFill>
                  <a:schemeClr val="tx1"/>
                </a:solidFill>
                <a:effectLst/>
                <a:latin typeface="+mn-lt"/>
                <a:ea typeface="+mn-ea"/>
                <a:cs typeface="+mn-cs"/>
              </a:rPr>
              <a:t>the x-axis i</a:t>
            </a:r>
            <a:r>
              <a:rPr lang="en-US" sz="1200" kern="1200" dirty="0" smtClean="0">
                <a:solidFill>
                  <a:schemeClr val="tx1"/>
                </a:solidFill>
                <a:effectLst/>
                <a:latin typeface="+mn-lt"/>
                <a:ea typeface="+mn-ea"/>
                <a:cs typeface="+mn-cs"/>
              </a:rPr>
              <a:t>s determined by weighting the overall conclusion of each review by the number of studies in the review (bubbles more to the right indicate more positive findings while bubbles to the left represent finding that that are unclear or found no benefit).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In this bubble chart, communication and counseling is the function in the bubble highest and farthest to right.  This indicates </a:t>
            </a:r>
            <a:r>
              <a:rPr lang="en-US" dirty="0" smtClean="0"/>
              <a:t>that </a:t>
            </a:r>
            <a:r>
              <a:rPr lang="en-US" sz="1200" kern="1200" dirty="0" smtClean="0">
                <a:solidFill>
                  <a:schemeClr val="tx1"/>
                </a:solidFill>
                <a:effectLst/>
                <a:latin typeface="+mn-lt"/>
                <a:ea typeface="+mn-ea"/>
                <a:cs typeface="+mn-cs"/>
              </a:rPr>
              <a:t>the most reports of positive benefits of telehealth and that the studies in these reviews contained the highest number of patients among the function categories. </a:t>
            </a:r>
          </a:p>
          <a:p>
            <a:endParaRPr lang="en-US" dirty="0"/>
          </a:p>
        </p:txBody>
      </p:sp>
      <p:sp>
        <p:nvSpPr>
          <p:cNvPr id="4" name="Slide Number Placeholder 3"/>
          <p:cNvSpPr>
            <a:spLocks noGrp="1"/>
          </p:cNvSpPr>
          <p:nvPr>
            <p:ph type="sldNum" sz="quarter" idx="10"/>
          </p:nvPr>
        </p:nvSpPr>
        <p:spPr/>
        <p:txBody>
          <a:bodyPr/>
          <a:lstStyle/>
          <a:p>
            <a:fld id="{FD210777-6E37-40DA-8375-DB1E106DADEB}" type="slidenum">
              <a:rPr lang="en-US" smtClean="0"/>
              <a:t>7</a:t>
            </a:fld>
            <a:endParaRPr lang="en-US" dirty="0"/>
          </a:p>
        </p:txBody>
      </p:sp>
    </p:spTree>
    <p:extLst>
      <p:ext uri="{BB962C8B-B14F-4D97-AF65-F5344CB8AC3E}">
        <p14:creationId xmlns:p14="http://schemas.microsoft.com/office/powerpoint/2010/main" val="6580474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is drawn from </a:t>
            </a:r>
            <a:r>
              <a:rPr lang="en-US" b="1" dirty="0" smtClean="0"/>
              <a:t>Figure</a:t>
            </a:r>
            <a:r>
              <a:rPr lang="en-US" b="1" baseline="0" dirty="0" smtClean="0"/>
              <a:t> 8 </a:t>
            </a:r>
            <a:r>
              <a:rPr lang="en-US" baseline="0" dirty="0" smtClean="0"/>
              <a:t>in the report.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Each bubble in this graph represents a clinical focus area.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Y axis is number of patients in studies in the systematic review, so the higher up the bubble is on the grid, the more patients that were studied.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The placement along the x axis is determined by the weighting the overall conclusion of each review (i.e. 0= no benefit; 1 = unclear, 2= potential benefit; 3= positive benefit), by the number of studies in each review. </a:t>
            </a:r>
            <a:endParaRPr lang="en-US" dirty="0"/>
          </a:p>
        </p:txBody>
      </p:sp>
      <p:sp>
        <p:nvSpPr>
          <p:cNvPr id="4" name="Slide Number Placeholder 3"/>
          <p:cNvSpPr>
            <a:spLocks noGrp="1"/>
          </p:cNvSpPr>
          <p:nvPr>
            <p:ph type="sldNum" sz="quarter" idx="10"/>
          </p:nvPr>
        </p:nvSpPr>
        <p:spPr/>
        <p:txBody>
          <a:bodyPr/>
          <a:lstStyle/>
          <a:p>
            <a:fld id="{FD210777-6E37-40DA-8375-DB1E106DADEB}" type="slidenum">
              <a:rPr lang="en-US" smtClean="0"/>
              <a:t>8</a:t>
            </a:fld>
            <a:endParaRPr lang="en-US" dirty="0"/>
          </a:p>
        </p:txBody>
      </p:sp>
    </p:spTree>
    <p:extLst>
      <p:ext uri="{BB962C8B-B14F-4D97-AF65-F5344CB8AC3E}">
        <p14:creationId xmlns:p14="http://schemas.microsoft.com/office/powerpoint/2010/main" val="11690653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The checks next to these functions for telehealth indicate that there’s positive evidence to support its use for some types of patients.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This includes r</a:t>
            </a:r>
            <a:r>
              <a:rPr lang="en-US" dirty="0" smtClean="0"/>
              <a:t>emote </a:t>
            </a:r>
            <a:r>
              <a:rPr lang="en-US" b="1" dirty="0" smtClean="0"/>
              <a:t>patient monitoring, c</a:t>
            </a:r>
            <a:r>
              <a:rPr lang="en-US" b="1" baseline="0" dirty="0" smtClean="0"/>
              <a:t>ommunication</a:t>
            </a:r>
            <a:r>
              <a:rPr lang="en-US" b="1" dirty="0" smtClean="0"/>
              <a:t> and counseling, </a:t>
            </a:r>
            <a:r>
              <a:rPr lang="en-US" b="0" dirty="0" smtClean="0"/>
              <a:t>a</a:t>
            </a:r>
            <a:r>
              <a:rPr lang="en-US" b="0" baseline="0" dirty="0" smtClean="0"/>
              <a:t>nd</a:t>
            </a:r>
            <a:r>
              <a:rPr lang="en-US" b="1" dirty="0" smtClean="0"/>
              <a:t> psychotherapy </a:t>
            </a:r>
            <a:r>
              <a:rPr lang="en-US" b="0" dirty="0" smtClean="0"/>
              <a:t>as a part of behavioral treatment</a:t>
            </a:r>
            <a:r>
              <a:rPr lang="en-US" dirty="0" smtClean="0"/>
              <a:t>.</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As for the other categories:</a:t>
            </a:r>
          </a:p>
          <a:p>
            <a:pPr marL="171450" indent="-171450">
              <a:buFont typeface="Arial" panose="020B0604020202020204" pitchFamily="34" charset="0"/>
              <a:buChar char="•"/>
            </a:pPr>
            <a:endParaRPr lang="en-US" baseline="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For </a:t>
            </a:r>
            <a:r>
              <a:rPr lang="en-US" b="1" baseline="0" dirty="0" err="1" smtClean="0"/>
              <a:t>Telerehabilitation</a:t>
            </a:r>
            <a:r>
              <a:rPr lang="en-US" baseline="0" dirty="0" smtClean="0"/>
              <a:t>,  we found five reviews with </a:t>
            </a:r>
            <a:r>
              <a:rPr lang="en-US" sz="1200" b="0" kern="1200" dirty="0" smtClean="0">
                <a:solidFill>
                  <a:schemeClr val="tx1"/>
                </a:solidFill>
                <a:effectLst/>
                <a:latin typeface="+mn-lt"/>
                <a:ea typeface="+mn-ea"/>
                <a:cs typeface="+mn-cs"/>
              </a:rPr>
              <a:t>mixed results, but tending toward benefit </a:t>
            </a:r>
            <a:endParaRPr lang="en-US" b="0" baseline="0" dirty="0" smtClean="0"/>
          </a:p>
          <a:p>
            <a:pPr marL="171450" indent="-171450">
              <a:buFont typeface="Arial" panose="020B0604020202020204" pitchFamily="34" charset="0"/>
              <a:buChar char="•"/>
            </a:pPr>
            <a:endParaRPr lang="en-US" baseline="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For </a:t>
            </a:r>
            <a:r>
              <a:rPr lang="en-US" b="1" baseline="0" dirty="0" smtClean="0"/>
              <a:t>Consultation</a:t>
            </a:r>
            <a:r>
              <a:rPr lang="en-US" baseline="0" dirty="0" smtClean="0"/>
              <a:t>, </a:t>
            </a:r>
            <a:r>
              <a:rPr lang="en-US" sz="1200" kern="1200" dirty="0" smtClean="0">
                <a:solidFill>
                  <a:schemeClr val="tx1"/>
                </a:solidFill>
                <a:effectLst/>
                <a:latin typeface="+mn-lt"/>
                <a:ea typeface="+mn-ea"/>
                <a:cs typeface="+mn-cs"/>
              </a:rPr>
              <a:t>four reviews addressed </a:t>
            </a:r>
            <a:r>
              <a:rPr lang="en-US" sz="1200" kern="1200" dirty="0" err="1" smtClean="0">
                <a:solidFill>
                  <a:schemeClr val="tx1"/>
                </a:solidFill>
                <a:effectLst/>
                <a:latin typeface="+mn-lt"/>
                <a:ea typeface="+mn-ea"/>
                <a:cs typeface="+mn-cs"/>
              </a:rPr>
              <a:t>telehealth</a:t>
            </a:r>
            <a:r>
              <a:rPr lang="en-US" sz="1200" kern="1200" dirty="0" smtClean="0">
                <a:solidFill>
                  <a:schemeClr val="tx1"/>
                </a:solidFill>
                <a:effectLst/>
                <a:latin typeface="+mn-lt"/>
                <a:ea typeface="+mn-ea"/>
                <a:cs typeface="+mn-cs"/>
              </a:rPr>
              <a:t> for consultation; three of these did not come to a conclusion. The use of </a:t>
            </a:r>
            <a:r>
              <a:rPr lang="en-US" sz="1200" kern="1200" dirty="0" err="1" smtClean="0">
                <a:solidFill>
                  <a:schemeClr val="tx1"/>
                </a:solidFill>
                <a:effectLst/>
                <a:latin typeface="+mn-lt"/>
                <a:ea typeface="+mn-ea"/>
                <a:cs typeface="+mn-cs"/>
              </a:rPr>
              <a:t>telehealth</a:t>
            </a:r>
            <a:r>
              <a:rPr lang="en-US" sz="1200" kern="1200" dirty="0" smtClean="0">
                <a:solidFill>
                  <a:schemeClr val="tx1"/>
                </a:solidFill>
                <a:effectLst/>
                <a:latin typeface="+mn-lt"/>
                <a:ea typeface="+mn-ea"/>
                <a:cs typeface="+mn-cs"/>
              </a:rPr>
              <a:t> for consultation crosses clinical areas and may be a viable topic for future synthesis.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For </a:t>
            </a:r>
            <a:r>
              <a:rPr lang="en-US" sz="1200" b="1" kern="1200" dirty="0" err="1" smtClean="0">
                <a:solidFill>
                  <a:schemeClr val="tx1"/>
                </a:solidFill>
                <a:effectLst/>
                <a:latin typeface="+mn-lt"/>
                <a:ea typeface="+mn-ea"/>
                <a:cs typeface="+mn-cs"/>
              </a:rPr>
              <a:t>telementoring</a:t>
            </a:r>
            <a:r>
              <a:rPr lang="en-US" sz="1200" kern="1200" dirty="0" smtClean="0">
                <a:solidFill>
                  <a:schemeClr val="tx1"/>
                </a:solidFill>
                <a:effectLst/>
                <a:latin typeface="+mn-lt"/>
                <a:ea typeface="+mn-ea"/>
                <a:cs typeface="+mn-cs"/>
              </a:rPr>
              <a:t>—a category was similar to consultation but refers specifically to the use of technology to allow a remote provider to view and advise on a procedure being conducted in another location in real time—we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found one review, which suggested a growing literature base on this important use of </a:t>
            </a:r>
            <a:r>
              <a:rPr lang="en-US" sz="1200" kern="1200" dirty="0" err="1" smtClean="0">
                <a:solidFill>
                  <a:schemeClr val="tx1"/>
                </a:solidFill>
                <a:effectLst/>
                <a:latin typeface="+mn-lt"/>
                <a:ea typeface="+mn-ea"/>
                <a:cs typeface="+mn-cs"/>
              </a:rPr>
              <a:t>telehealth</a:t>
            </a:r>
            <a:endParaRPr lang="en-US"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smtClean="0"/>
          </a:p>
          <a:p>
            <a:pPr marL="171450" indent="-171450">
              <a:buFont typeface="Arial" panose="020B0604020202020204"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FD210777-6E37-40DA-8375-DB1E106DADEB}" type="slidenum">
              <a:rPr lang="en-US" smtClean="0"/>
              <a:t>9</a:t>
            </a:fld>
            <a:endParaRPr lang="en-US" dirty="0"/>
          </a:p>
        </p:txBody>
      </p:sp>
    </p:spTree>
    <p:extLst>
      <p:ext uri="{BB962C8B-B14F-4D97-AF65-F5344CB8AC3E}">
        <p14:creationId xmlns:p14="http://schemas.microsoft.com/office/powerpoint/2010/main" val="24847795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Telehealth has been shown to be effective for these clinical activities:</a:t>
            </a:r>
          </a:p>
          <a:p>
            <a:pPr marL="171450" indent="-171450">
              <a:buFont typeface="Arial" panose="020B0604020202020204" pitchFamily="34" charset="0"/>
              <a:buChar char="•"/>
            </a:pPr>
            <a:r>
              <a:rPr lang="en-US" dirty="0" smtClean="0"/>
              <a:t>Remote patient monitoring for patients w/chronic conditions</a:t>
            </a:r>
          </a:p>
          <a:p>
            <a:pPr marL="171450" indent="-171450">
              <a:buFont typeface="Arial" panose="020B0604020202020204" pitchFamily="34" charset="0"/>
              <a:buChar char="•"/>
            </a:pPr>
            <a:r>
              <a:rPr lang="en-US" dirty="0" smtClean="0"/>
              <a:t>Communications and counseling for patients w/chronic conditions</a:t>
            </a:r>
          </a:p>
          <a:p>
            <a:pPr marL="171450" indent="-171450">
              <a:buFont typeface="Arial" panose="020B0604020202020204" pitchFamily="34" charset="0"/>
              <a:buChar char="•"/>
            </a:pPr>
            <a:r>
              <a:rPr lang="en-US" dirty="0" smtClean="0"/>
              <a:t>Psychotherapy as a part of behavioral health</a:t>
            </a:r>
          </a:p>
          <a:p>
            <a:endParaRPr lang="en-US" dirty="0"/>
          </a:p>
          <a:p>
            <a:r>
              <a:rPr lang="en-US" dirty="0" smtClean="0"/>
              <a:t>For areas where there is a proven benefit, such as remote patient monitoring, the next research frontier is broader implementation and barriers to spread.</a:t>
            </a:r>
          </a:p>
          <a:p>
            <a:r>
              <a:rPr lang="en-US" dirty="0" smtClean="0"/>
              <a:t>For other areas where the benefit is not clear, we need more primary research.</a:t>
            </a:r>
          </a:p>
          <a:p>
            <a:endParaRPr lang="en-US" dirty="0"/>
          </a:p>
          <a:p>
            <a:r>
              <a:rPr lang="en-US" dirty="0" smtClean="0"/>
              <a:t>AHRQ will continue to fund important questions in this area, with a new evidence report on telehealth for acute and chronic consultation underway. </a:t>
            </a:r>
          </a:p>
          <a:p>
            <a:endParaRPr lang="en-US" dirty="0" smtClean="0"/>
          </a:p>
          <a:p>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FD210777-6E37-40DA-8375-DB1E106DADEB}" type="slidenum">
              <a:rPr lang="en-US" smtClean="0"/>
              <a:t>10</a:t>
            </a:fld>
            <a:endParaRPr lang="en-US" dirty="0"/>
          </a:p>
        </p:txBody>
      </p:sp>
    </p:spTree>
    <p:extLst>
      <p:ext uri="{BB962C8B-B14F-4D97-AF65-F5344CB8AC3E}">
        <p14:creationId xmlns:p14="http://schemas.microsoft.com/office/powerpoint/2010/main" val="1418618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Title of Presentation</a:t>
            </a:r>
            <a:endParaRPr lang="en-US" dirty="0"/>
          </a:p>
        </p:txBody>
      </p:sp>
      <p:sp>
        <p:nvSpPr>
          <p:cNvPr id="3" name="Content Placeholder 2"/>
          <p:cNvSpPr>
            <a:spLocks noGrp="1"/>
          </p:cNvSpPr>
          <p:nvPr>
            <p:ph idx="1" hasCustomPrompt="1"/>
          </p:nvPr>
        </p:nvSpPr>
        <p:spPr/>
        <p:txBody>
          <a:bodyPr/>
          <a:lstStyle>
            <a:lvl1pPr>
              <a:defRPr baseline="0"/>
            </a:lvl1pPr>
          </a:lstStyle>
          <a:p>
            <a:pPr lvl="0"/>
            <a:r>
              <a:rPr lang="en-US" dirty="0" smtClean="0"/>
              <a:t>Author and Date </a:t>
            </a:r>
          </a:p>
        </p:txBody>
      </p:sp>
      <p:sp>
        <p:nvSpPr>
          <p:cNvPr id="4" name="Date Placeholder 3"/>
          <p:cNvSpPr>
            <a:spLocks noGrp="1"/>
          </p:cNvSpPr>
          <p:nvPr>
            <p:ph type="dt" sz="half" idx="10"/>
          </p:nvPr>
        </p:nvSpPr>
        <p:spPr/>
        <p:txBody>
          <a:bodyPr/>
          <a:lstStyle/>
          <a:p>
            <a:fld id="{2ED69A81-050C-46AC-8A9E-6229EDF731ED}" type="datetime1">
              <a:rPr lang="en-US" smtClean="0">
                <a:solidFill>
                  <a:prstClr val="black">
                    <a:tint val="75000"/>
                  </a:prstClr>
                </a:solidFill>
              </a:rPr>
              <a:t>12/9/2016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7C2977F-0695-4C57-AF40-70739867F63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94820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22604-7B26-4C64-9812-5F5671970A83}" type="datetime1">
              <a:rPr lang="en-US" smtClean="0">
                <a:solidFill>
                  <a:prstClr val="black">
                    <a:tint val="75000"/>
                  </a:prstClr>
                </a:solidFill>
              </a:rPr>
              <a:t>12/9/2016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BB4C657-53BA-4C64-8161-364EC652DC5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14987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69BB55-974B-4B11-AB05-33FA8EC5036F}" type="datetime1">
              <a:rPr lang="en-US" smtClean="0">
                <a:solidFill>
                  <a:prstClr val="black">
                    <a:tint val="75000"/>
                  </a:prstClr>
                </a:solidFill>
              </a:rPr>
              <a:t>12/9/2016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BB4C657-53BA-4C64-8161-364EC652DC5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85233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3352800"/>
            <a:ext cx="7772400" cy="1295400"/>
          </a:xfrm>
        </p:spPr>
        <p:txBody>
          <a:bodyPr/>
          <a:lstStyle>
            <a:lvl1pPr algn="ctr">
              <a:defRPr/>
            </a:lvl1pPr>
          </a:lstStyle>
          <a:p>
            <a:r>
              <a:rPr lang="en-US" dirty="0" smtClean="0"/>
              <a:t>Title of Presentation</a:t>
            </a:r>
            <a:endParaRPr lang="en-US" dirty="0"/>
          </a:p>
        </p:txBody>
      </p:sp>
      <p:sp>
        <p:nvSpPr>
          <p:cNvPr id="3" name="Subtitle 2"/>
          <p:cNvSpPr>
            <a:spLocks noGrp="1"/>
          </p:cNvSpPr>
          <p:nvPr>
            <p:ph type="subTitle" idx="1" hasCustomPrompt="1"/>
          </p:nvPr>
        </p:nvSpPr>
        <p:spPr>
          <a:xfrm>
            <a:off x="1371600" y="4876800"/>
            <a:ext cx="6400800" cy="762000"/>
          </a:xfrm>
        </p:spPr>
        <p:txBody>
          <a:bodyPr/>
          <a:lstStyle>
            <a:lvl1pPr marL="0" indent="0" algn="ctr">
              <a:buNone/>
              <a:defRPr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Author and Date</a:t>
            </a:r>
            <a:endParaRPr lang="en-US" dirty="0"/>
          </a:p>
        </p:txBody>
      </p:sp>
      <p:sp>
        <p:nvSpPr>
          <p:cNvPr id="4" name="Date Placeholder 3"/>
          <p:cNvSpPr>
            <a:spLocks noGrp="1"/>
          </p:cNvSpPr>
          <p:nvPr>
            <p:ph type="dt" sz="half" idx="10"/>
          </p:nvPr>
        </p:nvSpPr>
        <p:spPr/>
        <p:txBody>
          <a:bodyPr/>
          <a:lstStyle/>
          <a:p>
            <a:fld id="{7A6A951C-2857-429C-9461-F6FE54AD825C}" type="datetime1">
              <a:rPr lang="en-US" smtClean="0">
                <a:solidFill>
                  <a:prstClr val="black">
                    <a:tint val="75000"/>
                  </a:prstClr>
                </a:solidFill>
              </a:rPr>
              <a:t>12/9/2016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BB4C657-53BA-4C64-8161-364EC652DC5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78125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018A4F-27BB-4DA4-9758-946F0546D308}" type="datetime1">
              <a:rPr lang="en-US" smtClean="0">
                <a:solidFill>
                  <a:prstClr val="black">
                    <a:tint val="75000"/>
                  </a:prstClr>
                </a:solidFill>
              </a:rPr>
              <a:t>12/9/2016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BB4C657-53BA-4C64-8161-364EC652DC5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00517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4AAC5B-FE8E-4240-B7C0-3E2F797B4C72}" type="datetime1">
              <a:rPr lang="en-US" smtClean="0">
                <a:solidFill>
                  <a:prstClr val="black">
                    <a:tint val="75000"/>
                  </a:prstClr>
                </a:solidFill>
              </a:rPr>
              <a:t>12/9/2016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BB4C657-53BA-4C64-8161-364EC652DC5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66858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421ABE-2E12-497F-83A4-0AC9E134BE31}" type="datetime1">
              <a:rPr lang="en-US" smtClean="0">
                <a:solidFill>
                  <a:prstClr val="black">
                    <a:tint val="75000"/>
                  </a:prstClr>
                </a:solidFill>
              </a:rPr>
              <a:t>12/9/2016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BB4C657-53BA-4C64-8161-364EC652DC5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09638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A4C936-F969-418C-A922-A22F93DF7565}" type="datetime1">
              <a:rPr lang="en-US" smtClean="0">
                <a:solidFill>
                  <a:prstClr val="black">
                    <a:tint val="75000"/>
                  </a:prstClr>
                </a:solidFill>
              </a:rPr>
              <a:t>12/9/2016</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BB4C657-53BA-4C64-8161-364EC652DC5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24375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a:t>
            </a:r>
            <a:endParaRPr lang="en-US" dirty="0"/>
          </a:p>
        </p:txBody>
      </p:sp>
      <p:sp>
        <p:nvSpPr>
          <p:cNvPr id="3" name="Date Placeholder 2"/>
          <p:cNvSpPr>
            <a:spLocks noGrp="1"/>
          </p:cNvSpPr>
          <p:nvPr>
            <p:ph type="dt" sz="half" idx="10"/>
          </p:nvPr>
        </p:nvSpPr>
        <p:spPr/>
        <p:txBody>
          <a:bodyPr/>
          <a:lstStyle/>
          <a:p>
            <a:fld id="{8817E787-10DD-451A-9404-9B836E421884}" type="datetime1">
              <a:rPr lang="en-US" smtClean="0">
                <a:solidFill>
                  <a:prstClr val="black">
                    <a:tint val="75000"/>
                  </a:prstClr>
                </a:solidFill>
              </a:rPr>
              <a:t>12/9/2016</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BB4C657-53BA-4C64-8161-364EC652DC5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84252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2E81FB-8CAD-4D8B-BBCC-8EFB571F6F6A}" type="datetime1">
              <a:rPr lang="en-US" smtClean="0">
                <a:solidFill>
                  <a:prstClr val="black">
                    <a:tint val="75000"/>
                  </a:prstClr>
                </a:solidFill>
              </a:rPr>
              <a:t>12/9/2016</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BB4C657-53BA-4C64-8161-364EC652DC5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39643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A2C3B3-B4B4-4F48-8BC1-AE4369434243}" type="datetime1">
              <a:rPr lang="en-US" smtClean="0">
                <a:solidFill>
                  <a:prstClr val="black">
                    <a:tint val="75000"/>
                  </a:prstClr>
                </a:solidFill>
              </a:rPr>
              <a:t>12/9/2016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BB4C657-53BA-4C64-8161-364EC652DC5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067851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t="-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200400"/>
            <a:ext cx="8229600" cy="1600200"/>
          </a:xfrm>
          <a:prstGeom prst="rect">
            <a:avLst/>
          </a:prstGeom>
        </p:spPr>
        <p:txBody>
          <a:bodyPr vert="horz" lIns="91440" tIns="45720" rIns="91440" bIns="45720" rtlCol="0" anchor="ctr">
            <a:normAutofit/>
          </a:bodyPr>
          <a:lstStyle/>
          <a:p>
            <a:r>
              <a:rPr lang="en-US" dirty="0" smtClean="0"/>
              <a:t>Title of Presentation</a:t>
            </a:r>
            <a:endParaRPr lang="en-US" dirty="0"/>
          </a:p>
        </p:txBody>
      </p:sp>
      <p:sp>
        <p:nvSpPr>
          <p:cNvPr id="3" name="Text Placeholder 2"/>
          <p:cNvSpPr>
            <a:spLocks noGrp="1"/>
          </p:cNvSpPr>
          <p:nvPr>
            <p:ph type="body" idx="1"/>
          </p:nvPr>
        </p:nvSpPr>
        <p:spPr>
          <a:xfrm>
            <a:off x="457200" y="4953000"/>
            <a:ext cx="8229600" cy="1173163"/>
          </a:xfrm>
          <a:prstGeom prst="rect">
            <a:avLst/>
          </a:prstGeom>
        </p:spPr>
        <p:txBody>
          <a:bodyPr vert="horz" lIns="91440" tIns="45720" rIns="91440" bIns="45720" rtlCol="0">
            <a:normAutofit/>
          </a:bodyPr>
          <a:lstStyle/>
          <a:p>
            <a:pPr lvl="0"/>
            <a:r>
              <a:rPr lang="en-US" dirty="0" smtClean="0"/>
              <a:t>Author and Date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F0EB62-DD2F-41CA-85C9-E08D2BF6904B}" type="datetime1">
              <a:rPr lang="en-US" smtClean="0">
                <a:solidFill>
                  <a:prstClr val="black">
                    <a:tint val="75000"/>
                  </a:prstClr>
                </a:solidFill>
              </a:rPr>
              <a:t>12/9/2016</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C2977F-0695-4C57-AF40-70739867F63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60241496"/>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ctr" defTabSz="914400" rtl="0" eaLnBrk="1" latinLnBrk="0" hangingPunct="1">
        <a:spcBef>
          <a:spcPct val="0"/>
        </a:spcBef>
        <a:buNone/>
        <a:defRPr sz="3600" b="1" kern="1200">
          <a:solidFill>
            <a:schemeClr val="accent1"/>
          </a:solidFill>
          <a:latin typeface="Arial" pitchFamily="34" charset="0"/>
          <a:ea typeface="+mj-ea"/>
          <a:cs typeface="Arial" pitchFamily="34" charset="0"/>
        </a:defRPr>
      </a:lvl1pPr>
    </p:titleStyle>
    <p:bodyStyle>
      <a:lvl1pPr marL="342900" indent="-342900" algn="ctr" defTabSz="914400" rtl="0" eaLnBrk="1" latinLnBrk="0" hangingPunct="1">
        <a:spcBef>
          <a:spcPct val="20000"/>
        </a:spcBef>
        <a:buFont typeface="Arial" pitchFamily="34" charset="0"/>
        <a:buNone/>
        <a:defRPr sz="2800" b="1" kern="1200" baseline="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2" cstate="print">
            <a:lum/>
          </a:blip>
          <a:srcRect/>
          <a:stretch>
            <a:fillRect t="-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00200" y="274638"/>
            <a:ext cx="7086600" cy="868362"/>
          </a:xfrm>
          <a:prstGeom prst="rect">
            <a:avLst/>
          </a:prstGeom>
        </p:spPr>
        <p:txBody>
          <a:bodyPr vert="horz" lIns="91440" tIns="45720" rIns="91440" bIns="45720" rtlCol="0" anchor="ctr">
            <a:normAutofit/>
          </a:bodyPr>
          <a:lstStyle/>
          <a:p>
            <a:r>
              <a:rPr lang="en-US" dirty="0" smtClean="0"/>
              <a:t>Title goes here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7E7FBB-8C54-4674-90B9-B02A154B6D8B}" type="datetime1">
              <a:rPr lang="en-US" smtClean="0">
                <a:solidFill>
                  <a:prstClr val="black">
                    <a:tint val="75000"/>
                  </a:prstClr>
                </a:solidFill>
              </a:rPr>
              <a:t>12/9/2016</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B4C657-53BA-4C64-8161-364EC652DC5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3752862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Lst>
  <p:hf hdr="0" ftr="0" dt="0"/>
  <p:txStyles>
    <p:titleStyle>
      <a:lvl1pPr algn="l" defTabSz="914400" rtl="0" eaLnBrk="1" latinLnBrk="0" hangingPunct="1">
        <a:spcBef>
          <a:spcPct val="0"/>
        </a:spcBef>
        <a:buNone/>
        <a:defRPr sz="3600" b="1" kern="1200" baseline="0">
          <a:solidFill>
            <a:schemeClr val="accent1"/>
          </a:solidFill>
          <a:latin typeface="+mj-lt"/>
          <a:ea typeface="+mj-ea"/>
          <a:cs typeface="+mj-cs"/>
        </a:defRPr>
      </a:lvl1pPr>
    </p:titleStyle>
    <p:bodyStyle>
      <a:lvl1pPr marL="342900" indent="-342900" algn="l" defTabSz="914400" rtl="0" eaLnBrk="1" latinLnBrk="0" hangingPunct="1">
        <a:spcBef>
          <a:spcPct val="20000"/>
        </a:spcBef>
        <a:buClr>
          <a:schemeClr val="tx2"/>
        </a:buClr>
        <a:buSzPct val="150000"/>
        <a:buFont typeface="Arial" pitchFamily="34" charset="0"/>
        <a:buChar char="•"/>
        <a:defRPr sz="2800" kern="1200">
          <a:solidFill>
            <a:schemeClr val="tx1"/>
          </a:solidFill>
          <a:latin typeface="+mn-lt"/>
          <a:ea typeface="+mn-ea"/>
          <a:cs typeface="+mn-cs"/>
        </a:defRPr>
      </a:lvl1pPr>
      <a:lvl2pPr marL="685800" indent="-338138" algn="l" defTabSz="914400" rtl="0" eaLnBrk="1" latinLnBrk="0" hangingPunct="1">
        <a:spcBef>
          <a:spcPct val="20000"/>
        </a:spcBef>
        <a:buClr>
          <a:schemeClr val="tx2">
            <a:lumMod val="60000"/>
            <a:lumOff val="40000"/>
          </a:schemeClr>
        </a:buClr>
        <a:buSzPct val="80000"/>
        <a:buFont typeface="Arial" pitchFamily="34" charset="0"/>
        <a:buChar char="►"/>
        <a:defRPr sz="2400" kern="1200">
          <a:solidFill>
            <a:schemeClr val="tx1"/>
          </a:solidFill>
          <a:latin typeface="+mn-lt"/>
          <a:ea typeface="+mn-ea"/>
          <a:cs typeface="+mn-cs"/>
        </a:defRPr>
      </a:lvl2pPr>
      <a:lvl3pPr marL="969963" indent="-284163" algn="l" defTabSz="914400" rtl="0" eaLnBrk="1" latinLnBrk="0" hangingPunct="1">
        <a:spcBef>
          <a:spcPct val="20000"/>
        </a:spcBef>
        <a:buFont typeface="Courier New" pitchFamily="49" charset="0"/>
        <a:buChar char="o"/>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comments" Target="../comments/commen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600" y="1905000"/>
            <a:ext cx="8229600" cy="1600200"/>
          </a:xfrm>
        </p:spPr>
        <p:txBody>
          <a:bodyPr>
            <a:noAutofit/>
          </a:bodyPr>
          <a:lstStyle/>
          <a:p>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dirty="0" smtClean="0"/>
              <a:t>Telehealth: Mapping the Evidence for Patient Outcomes from Systematic Reviews </a:t>
            </a:r>
            <a:br>
              <a:rPr lang="en-US" dirty="0" smtClean="0"/>
            </a:br>
            <a:r>
              <a:rPr lang="en-US" sz="2400" dirty="0" smtClean="0">
                <a:solidFill>
                  <a:schemeClr val="tx1"/>
                </a:solidFill>
              </a:rPr>
              <a:t/>
            </a:r>
            <a:br>
              <a:rPr lang="en-US" sz="2400" dirty="0" smtClean="0">
                <a:solidFill>
                  <a:schemeClr val="tx1"/>
                </a:solidFill>
              </a:rPr>
            </a:br>
            <a:r>
              <a:rPr lang="en-US" sz="2400" dirty="0" smtClean="0">
                <a:solidFill>
                  <a:schemeClr val="tx1"/>
                </a:solidFill>
              </a:rPr>
              <a:t>Andrew Bindman, M.D.</a:t>
            </a:r>
            <a:br>
              <a:rPr lang="en-US" sz="2400" dirty="0" smtClean="0">
                <a:solidFill>
                  <a:schemeClr val="tx1"/>
                </a:solidFill>
              </a:rPr>
            </a:br>
            <a:r>
              <a:rPr lang="en-US" sz="2400" dirty="0" smtClean="0">
                <a:solidFill>
                  <a:schemeClr val="tx1"/>
                </a:solidFill>
              </a:rPr>
              <a:t>Director </a:t>
            </a:r>
            <a:br>
              <a:rPr lang="en-US" sz="2400" dirty="0" smtClean="0">
                <a:solidFill>
                  <a:schemeClr val="tx1"/>
                </a:solidFill>
              </a:rPr>
            </a:br>
            <a:r>
              <a:rPr lang="en-US" sz="2400" dirty="0" smtClean="0">
                <a:solidFill>
                  <a:schemeClr val="tx1"/>
                </a:solidFill>
              </a:rPr>
              <a:t>Agency for Healthcare Research and Quality</a:t>
            </a:r>
            <a:r>
              <a:rPr lang="en-US" sz="2700" dirty="0" smtClean="0">
                <a:solidFill>
                  <a:schemeClr val="tx1"/>
                </a:solidFill>
              </a:rPr>
              <a:t/>
            </a:r>
            <a:br>
              <a:rPr lang="en-US" sz="2700" dirty="0" smtClean="0">
                <a:solidFill>
                  <a:schemeClr val="tx1"/>
                </a:solidFill>
              </a:rPr>
            </a:br>
            <a:r>
              <a:rPr lang="en-US" sz="2700" dirty="0" smtClean="0">
                <a:solidFill>
                  <a:schemeClr val="tx1"/>
                </a:solidFill>
              </a:rPr>
              <a:t/>
            </a:r>
            <a:br>
              <a:rPr lang="en-US" sz="2700" dirty="0" smtClean="0">
                <a:solidFill>
                  <a:schemeClr val="tx1"/>
                </a:solidFill>
              </a:rPr>
            </a:br>
            <a:r>
              <a:rPr lang="en-US" dirty="0" smtClean="0"/>
              <a:t/>
            </a:r>
            <a:br>
              <a:rPr lang="en-US" dirty="0" smtClean="0"/>
            </a:br>
            <a:endParaRPr lang="en-US" dirty="0"/>
          </a:p>
        </p:txBody>
      </p:sp>
      <p:sp>
        <p:nvSpPr>
          <p:cNvPr id="5" name="Slide Number Placeholder 4"/>
          <p:cNvSpPr>
            <a:spLocks noGrp="1"/>
          </p:cNvSpPr>
          <p:nvPr>
            <p:ph type="sldNum" sz="quarter" idx="12"/>
          </p:nvPr>
        </p:nvSpPr>
        <p:spPr/>
        <p:txBody>
          <a:bodyPr/>
          <a:lstStyle/>
          <a:p>
            <a:fld id="{635C7237-ECED-46AE-A7B1-403CA917FFD3}" type="slidenum">
              <a:rPr lang="en-US" smtClean="0"/>
              <a:t>1</a:t>
            </a:fld>
            <a:endParaRPr lang="en-US" dirty="0"/>
          </a:p>
        </p:txBody>
      </p:sp>
      <p:sp>
        <p:nvSpPr>
          <p:cNvPr id="4" name="Content Placeholder 3"/>
          <p:cNvSpPr>
            <a:spLocks noGrp="1"/>
          </p:cNvSpPr>
          <p:nvPr>
            <p:ph idx="1"/>
          </p:nvPr>
        </p:nvSpPr>
        <p:spPr>
          <a:xfrm>
            <a:off x="548473" y="5365749"/>
            <a:ext cx="8229600" cy="1173163"/>
          </a:xfrm>
        </p:spPr>
        <p:txBody>
          <a:bodyPr>
            <a:noAutofit/>
          </a:bodyPr>
          <a:lstStyle/>
          <a:p>
            <a:r>
              <a:rPr lang="en-US" sz="1800" dirty="0" smtClean="0"/>
              <a:t>Alliance for Connected Care</a:t>
            </a:r>
          </a:p>
          <a:p>
            <a:r>
              <a:rPr lang="en-US" sz="1800" dirty="0" smtClean="0"/>
              <a:t>Dirksen Senate Office Building</a:t>
            </a:r>
          </a:p>
          <a:p>
            <a:r>
              <a:rPr lang="en-US" sz="1800" dirty="0" smtClean="0"/>
              <a:t>Washington, D.C.</a:t>
            </a:r>
          </a:p>
          <a:p>
            <a:r>
              <a:rPr lang="en-US" sz="1800" dirty="0" smtClean="0"/>
              <a:t>December 9, 2016</a:t>
            </a:r>
          </a:p>
        </p:txBody>
      </p:sp>
    </p:spTree>
    <p:extLst>
      <p:ext uri="{BB962C8B-B14F-4D97-AF65-F5344CB8AC3E}">
        <p14:creationId xmlns:p14="http://schemas.microsoft.com/office/powerpoint/2010/main" val="40531134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dirty="0" smtClean="0"/>
              <a:t>AHRQ’s Next Steps</a:t>
            </a:r>
            <a:endParaRPr lang="en-US" dirty="0"/>
          </a:p>
        </p:txBody>
      </p:sp>
      <p:sp>
        <p:nvSpPr>
          <p:cNvPr id="6" name="Content Placeholder 5"/>
          <p:cNvSpPr>
            <a:spLocks noGrp="1"/>
          </p:cNvSpPr>
          <p:nvPr>
            <p:ph idx="1"/>
          </p:nvPr>
        </p:nvSpPr>
        <p:spPr>
          <a:xfrm>
            <a:off x="533400" y="1447800"/>
            <a:ext cx="7924800" cy="4525963"/>
          </a:xfrm>
        </p:spPr>
        <p:txBody>
          <a:bodyPr>
            <a:noAutofit/>
          </a:bodyPr>
          <a:lstStyle/>
          <a:p>
            <a:pPr lvl="0"/>
            <a:r>
              <a:rPr lang="en-US" sz="2400" dirty="0"/>
              <a:t>S</a:t>
            </a:r>
            <a:r>
              <a:rPr lang="en-US" sz="2400" dirty="0" smtClean="0"/>
              <a:t>upporting  EPC systematic review of: </a:t>
            </a:r>
            <a:r>
              <a:rPr lang="en-US" sz="2400" dirty="0" err="1"/>
              <a:t>t</a:t>
            </a:r>
            <a:r>
              <a:rPr lang="en-US" sz="2400" dirty="0" err="1" smtClean="0"/>
              <a:t>elehealth</a:t>
            </a:r>
            <a:r>
              <a:rPr lang="en-US" sz="2400" dirty="0" smtClean="0"/>
              <a:t> </a:t>
            </a:r>
            <a:r>
              <a:rPr lang="en-US" sz="2400" dirty="0"/>
              <a:t>for </a:t>
            </a:r>
            <a:r>
              <a:rPr lang="en-US" sz="2400" dirty="0" smtClean="0"/>
              <a:t>Acute </a:t>
            </a:r>
            <a:r>
              <a:rPr lang="en-US" sz="2400" dirty="0"/>
              <a:t>and Chronic </a:t>
            </a:r>
            <a:r>
              <a:rPr lang="en-US" sz="2400" dirty="0" smtClean="0"/>
              <a:t>Consultation:</a:t>
            </a:r>
          </a:p>
          <a:p>
            <a:pPr lvl="1"/>
            <a:r>
              <a:rPr lang="en-US" sz="1800" dirty="0" smtClean="0"/>
              <a:t>Clinical conditions for which </a:t>
            </a:r>
            <a:r>
              <a:rPr lang="en-US" sz="1800" dirty="0" err="1" smtClean="0"/>
              <a:t>telehealth</a:t>
            </a:r>
            <a:r>
              <a:rPr lang="en-US" sz="1800" dirty="0" smtClean="0"/>
              <a:t> is used</a:t>
            </a:r>
          </a:p>
          <a:p>
            <a:pPr lvl="1"/>
            <a:r>
              <a:rPr lang="en-US" sz="1800" dirty="0" smtClean="0"/>
              <a:t>Health care outcomes; changes in</a:t>
            </a:r>
            <a:r>
              <a:rPr lang="en-US" sz="1800" b="1" dirty="0" smtClean="0"/>
              <a:t> </a:t>
            </a:r>
            <a:r>
              <a:rPr lang="en-US" sz="1800" dirty="0"/>
              <a:t>healthcare</a:t>
            </a:r>
            <a:r>
              <a:rPr lang="en-US" sz="1800" b="1" dirty="0"/>
              <a:t> </a:t>
            </a:r>
            <a:r>
              <a:rPr lang="en-US" sz="1800" dirty="0"/>
              <a:t>decisions; patient satisfaction with consult; time to diagnosis or treatment</a:t>
            </a:r>
          </a:p>
          <a:p>
            <a:pPr lvl="0"/>
            <a:endParaRPr lang="en-US" sz="1800" b="1" dirty="0" smtClean="0"/>
          </a:p>
          <a:p>
            <a:pPr lvl="0"/>
            <a:r>
              <a:rPr lang="en-US" sz="2400" dirty="0" smtClean="0"/>
              <a:t>Evaluating the implementation of </a:t>
            </a:r>
            <a:r>
              <a:rPr lang="en-US" sz="2400" dirty="0" err="1" smtClean="0"/>
              <a:t>telehealth</a:t>
            </a:r>
            <a:endParaRPr lang="en-US" sz="2400" dirty="0"/>
          </a:p>
          <a:p>
            <a:pPr lvl="1"/>
            <a:r>
              <a:rPr lang="en-US" sz="1800" dirty="0" smtClean="0"/>
              <a:t>Medication Assisted Treatment for opioid abuse in rural areas</a:t>
            </a:r>
            <a:endParaRPr lang="en-US" sz="1800" dirty="0"/>
          </a:p>
          <a:p>
            <a:pPr lvl="1"/>
            <a:endParaRPr lang="en-US" sz="1800" dirty="0" smtClean="0"/>
          </a:p>
          <a:p>
            <a:endParaRPr lang="en-US" sz="2600" dirty="0" smtClean="0"/>
          </a:p>
          <a:p>
            <a:pPr lvl="1"/>
            <a:endParaRPr lang="en-US" dirty="0" smtClean="0"/>
          </a:p>
          <a:p>
            <a:pPr lvl="0"/>
            <a:endParaRPr lang="en-US" dirty="0"/>
          </a:p>
          <a:p>
            <a:pPr lvl="1"/>
            <a:endParaRPr lang="en-US" dirty="0" smtClean="0"/>
          </a:p>
          <a:p>
            <a:pPr marL="0" lvl="0" indent="0">
              <a:buNone/>
            </a:pPr>
            <a:r>
              <a:rPr lang="en-US" dirty="0" smtClean="0"/>
              <a:t> </a:t>
            </a:r>
            <a:endParaRPr lang="en-US" dirty="0"/>
          </a:p>
          <a:p>
            <a:endParaRPr lang="en-US" dirty="0"/>
          </a:p>
        </p:txBody>
      </p:sp>
      <p:sp>
        <p:nvSpPr>
          <p:cNvPr id="4" name="Slide Number Placeholder 3"/>
          <p:cNvSpPr>
            <a:spLocks noGrp="1"/>
          </p:cNvSpPr>
          <p:nvPr>
            <p:ph type="sldNum" sz="quarter" idx="12"/>
          </p:nvPr>
        </p:nvSpPr>
        <p:spPr/>
        <p:txBody>
          <a:bodyPr/>
          <a:lstStyle/>
          <a:p>
            <a:fld id="{FBB4C657-53BA-4C64-8161-364EC652DC57}" type="slidenum">
              <a:rPr lang="en-US" smtClean="0">
                <a:solidFill>
                  <a:prstClr val="black">
                    <a:tint val="75000"/>
                  </a:prstClr>
                </a:solidFill>
              </a:rPr>
              <a:pPr/>
              <a:t>10</a:t>
            </a:fld>
            <a:endParaRPr lang="en-US" dirty="0">
              <a:solidFill>
                <a:prstClr val="black">
                  <a:tint val="75000"/>
                </a:prstClr>
              </a:solidFill>
            </a:endParaRPr>
          </a:p>
        </p:txBody>
      </p:sp>
    </p:spTree>
    <p:extLst>
      <p:ext uri="{BB962C8B-B14F-4D97-AF65-F5344CB8AC3E}">
        <p14:creationId xmlns:p14="http://schemas.microsoft.com/office/powerpoint/2010/main" val="22382502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Evaluation Can </a:t>
            </a:r>
            <a:br>
              <a:rPr lang="en-US" dirty="0" smtClean="0"/>
            </a:br>
            <a:r>
              <a:rPr lang="en-US" dirty="0" smtClean="0"/>
              <a:t>Promote Dissemination</a:t>
            </a:r>
            <a:endParaRPr lang="en-US" dirty="0"/>
          </a:p>
        </p:txBody>
      </p:sp>
      <p:sp>
        <p:nvSpPr>
          <p:cNvPr id="9" name="Content Placeholder 8"/>
          <p:cNvSpPr>
            <a:spLocks noGrp="1"/>
          </p:cNvSpPr>
          <p:nvPr>
            <p:ph idx="1"/>
          </p:nvPr>
        </p:nvSpPr>
        <p:spPr>
          <a:xfrm>
            <a:off x="228600" y="1547018"/>
            <a:ext cx="8610600" cy="4525963"/>
          </a:xfrm>
        </p:spPr>
        <p:txBody>
          <a:bodyPr>
            <a:noAutofit/>
          </a:bodyPr>
          <a:lstStyle/>
          <a:p>
            <a:r>
              <a:rPr lang="en-US" sz="2400" dirty="0" smtClean="0"/>
              <a:t>AHRQ-funded grant linked primary care clinics in rural New Mexico with experts at UNM School of Medicine</a:t>
            </a:r>
          </a:p>
          <a:p>
            <a:r>
              <a:rPr lang="en-US" sz="2400" dirty="0" smtClean="0"/>
              <a:t>First launched (2003) for patients w/hepatitis C </a:t>
            </a:r>
          </a:p>
          <a:p>
            <a:pPr lvl="1"/>
            <a:r>
              <a:rPr lang="en-US" sz="2000" dirty="0" smtClean="0"/>
              <a:t>Programs since created for mental health, substance abuse, diabetes, obesity, other chronic conditions</a:t>
            </a:r>
          </a:p>
          <a:p>
            <a:r>
              <a:rPr lang="en-US" sz="2400" dirty="0" smtClean="0"/>
              <a:t>Now has 89 hubs in 30 states and 15 countries outside USA, including DoD, VA health systems</a:t>
            </a:r>
          </a:p>
          <a:p>
            <a:r>
              <a:rPr lang="en-US" sz="2400" dirty="0" smtClean="0"/>
              <a:t>States using ECHO to provide medication-assisted treatment for opioid addiction </a:t>
            </a:r>
          </a:p>
        </p:txBody>
      </p:sp>
      <p:sp>
        <p:nvSpPr>
          <p:cNvPr id="4" name="Slide Number Placeholder 3"/>
          <p:cNvSpPr>
            <a:spLocks noGrp="1"/>
          </p:cNvSpPr>
          <p:nvPr>
            <p:ph type="sldNum" sz="quarter" idx="12"/>
          </p:nvPr>
        </p:nvSpPr>
        <p:spPr/>
        <p:txBody>
          <a:bodyPr/>
          <a:lstStyle/>
          <a:p>
            <a:fld id="{FBB4C657-53BA-4C64-8161-364EC652DC57}" type="slidenum">
              <a:rPr lang="en-US" smtClean="0">
                <a:solidFill>
                  <a:prstClr val="black">
                    <a:tint val="75000"/>
                  </a:prstClr>
                </a:solidFill>
              </a:rPr>
              <a:pPr/>
              <a:t>11</a:t>
            </a:fld>
            <a:endParaRPr lang="en-US" dirty="0">
              <a:solidFill>
                <a:prstClr val="black">
                  <a:tint val="75000"/>
                </a:prstClr>
              </a:solidFill>
            </a:endParaRPr>
          </a:p>
        </p:txBody>
      </p:sp>
      <p:pic>
        <p:nvPicPr>
          <p:cNvPr id="5" name="Content Placeholder 4"/>
          <p:cNvPicPr>
            <a:picLocks noGrp="1" noChangeAspect="1"/>
          </p:cNvPicPr>
          <p:nvPr>
            <p:ph sz="half" idx="4294967295"/>
          </p:nvPr>
        </p:nvPicPr>
        <p:blipFill>
          <a:blip r:embed="rId3">
            <a:extLst>
              <a:ext uri="{28A0092B-C50C-407E-A947-70E740481C1C}">
                <a14:useLocalDpi xmlns:a14="http://schemas.microsoft.com/office/drawing/2010/main" val="0"/>
              </a:ext>
            </a:extLst>
          </a:blip>
          <a:stretch>
            <a:fillRect/>
          </a:stretch>
        </p:blipFill>
        <p:spPr>
          <a:xfrm>
            <a:off x="2570162" y="5419090"/>
            <a:ext cx="3698875" cy="1279525"/>
          </a:xfrm>
        </p:spPr>
      </p:pic>
      <p:sp>
        <p:nvSpPr>
          <p:cNvPr id="12" name="TextBox 11"/>
          <p:cNvSpPr txBox="1"/>
          <p:nvPr/>
        </p:nvSpPr>
        <p:spPr>
          <a:xfrm>
            <a:off x="762000" y="6477000"/>
            <a:ext cx="5049780" cy="369332"/>
          </a:xfrm>
          <a:prstGeom prst="rect">
            <a:avLst/>
          </a:prstGeom>
          <a:noFill/>
        </p:spPr>
        <p:txBody>
          <a:bodyPr wrap="none" rtlCol="0">
            <a:spAutoFit/>
          </a:bodyPr>
          <a:lstStyle/>
          <a:p>
            <a:r>
              <a:rPr lang="en-US" dirty="0" smtClean="0"/>
              <a:t>*</a:t>
            </a:r>
            <a:r>
              <a:rPr lang="en-US" sz="1400" b="1" dirty="0" smtClean="0">
                <a:solidFill>
                  <a:schemeClr val="tx2"/>
                </a:solidFill>
              </a:rPr>
              <a:t>Project Extension for Community Healthcare Outcomes </a:t>
            </a:r>
            <a:endParaRPr lang="en-US" sz="1400" b="1" dirty="0">
              <a:solidFill>
                <a:schemeClr val="tx2"/>
              </a:solidFill>
            </a:endParaRPr>
          </a:p>
        </p:txBody>
      </p:sp>
    </p:spTree>
    <p:extLst>
      <p:ext uri="{BB962C8B-B14F-4D97-AF65-F5344CB8AC3E}">
        <p14:creationId xmlns:p14="http://schemas.microsoft.com/office/powerpoint/2010/main" val="23938120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47800" y="304800"/>
            <a:ext cx="7086600" cy="868362"/>
          </a:xfrm>
        </p:spPr>
        <p:txBody>
          <a:bodyPr/>
          <a:lstStyle/>
          <a:p>
            <a:pPr algn="ctr"/>
            <a:r>
              <a:rPr lang="en-US" dirty="0" smtClean="0"/>
              <a:t>Your Questions </a:t>
            </a:r>
            <a:endParaRPr lang="en-US" dirty="0"/>
          </a:p>
        </p:txBody>
      </p:sp>
      <p:pic>
        <p:nvPicPr>
          <p:cNvPr id="7" name="Content Placeholder 6"/>
          <p:cNvPicPr>
            <a:picLocks noGrp="1" noChangeAspect="1"/>
          </p:cNvPicPr>
          <p:nvPr>
            <p:ph idx="1"/>
          </p:nvPr>
        </p:nvPicPr>
        <p:blipFill>
          <a:blip r:embed="rId3"/>
          <a:stretch>
            <a:fillRect/>
          </a:stretch>
        </p:blipFill>
        <p:spPr>
          <a:xfrm>
            <a:off x="2438400" y="1907698"/>
            <a:ext cx="4041998" cy="4035902"/>
          </a:xfrm>
          <a:prstGeom prst="rect">
            <a:avLst/>
          </a:prstGeom>
        </p:spPr>
      </p:pic>
      <p:sp>
        <p:nvSpPr>
          <p:cNvPr id="2" name="TextBox 1"/>
          <p:cNvSpPr txBox="1"/>
          <p:nvPr/>
        </p:nvSpPr>
        <p:spPr>
          <a:xfrm>
            <a:off x="458899" y="5943600"/>
            <a:ext cx="8305800" cy="615553"/>
          </a:xfrm>
          <a:prstGeom prst="rect">
            <a:avLst/>
          </a:prstGeom>
          <a:noFill/>
        </p:spPr>
        <p:txBody>
          <a:bodyPr wrap="square" rtlCol="0">
            <a:spAutoFit/>
          </a:bodyPr>
          <a:lstStyle/>
          <a:p>
            <a:endParaRPr lang="en-US" sz="1600" b="1" dirty="0" smtClean="0"/>
          </a:p>
          <a:p>
            <a:endParaRPr lang="en-US" dirty="0"/>
          </a:p>
        </p:txBody>
      </p:sp>
    </p:spTree>
    <p:extLst>
      <p:ext uri="{BB962C8B-B14F-4D97-AF65-F5344CB8AC3E}">
        <p14:creationId xmlns:p14="http://schemas.microsoft.com/office/powerpoint/2010/main" val="15008773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04800"/>
            <a:ext cx="7086600" cy="868362"/>
          </a:xfrm>
        </p:spPr>
        <p:txBody>
          <a:bodyPr>
            <a:normAutofit fontScale="90000"/>
          </a:bodyPr>
          <a:lstStyle/>
          <a:p>
            <a:pPr algn="ctr">
              <a:tabLst>
                <a:tab pos="2519363" algn="l"/>
              </a:tabLst>
            </a:pPr>
            <a:r>
              <a:rPr lang="en-US" dirty="0" smtClean="0"/>
              <a:t/>
            </a:r>
            <a:br>
              <a:rPr lang="en-US" dirty="0" smtClean="0"/>
            </a:br>
            <a:r>
              <a:rPr lang="en-US" dirty="0"/>
              <a:t/>
            </a:r>
            <a:br>
              <a:rPr lang="en-US" dirty="0"/>
            </a:br>
            <a:r>
              <a:rPr lang="en-US" dirty="0"/>
              <a:t>AHRQ’s Mission</a:t>
            </a:r>
            <a:r>
              <a:rPr lang="en-US" dirty="0" smtClean="0"/>
              <a:t/>
            </a:r>
            <a:br>
              <a:rPr lang="en-US" dirty="0" smtClean="0"/>
            </a:br>
            <a:r>
              <a:rPr lang="en-US" dirty="0"/>
              <a:t/>
            </a:r>
            <a:br>
              <a:rPr lang="en-US" dirty="0"/>
            </a:br>
            <a:endParaRPr lang="en-US" dirty="0"/>
          </a:p>
        </p:txBody>
      </p:sp>
      <p:sp>
        <p:nvSpPr>
          <p:cNvPr id="4" name="Content Placeholder 3"/>
          <p:cNvSpPr>
            <a:spLocks noGrp="1"/>
          </p:cNvSpPr>
          <p:nvPr>
            <p:ph idx="1"/>
          </p:nvPr>
        </p:nvSpPr>
        <p:spPr>
          <a:xfrm>
            <a:off x="457200" y="1981200"/>
            <a:ext cx="8305800" cy="4525963"/>
          </a:xfrm>
        </p:spPr>
        <p:txBody>
          <a:bodyPr/>
          <a:lstStyle/>
          <a:p>
            <a:pPr marL="0" indent="0" algn="ctr">
              <a:buNone/>
            </a:pPr>
            <a:r>
              <a:rPr lang="en-US" dirty="0" smtClean="0"/>
              <a:t>To produce evidence to make health care safer, higher quality, more accessible, equitable, and affordable, and to work within the U.S. Department of Health and Human Services to make sure that the evidence is understood and used</a:t>
            </a:r>
            <a:endParaRPr lang="en-US" dirty="0"/>
          </a:p>
        </p:txBody>
      </p:sp>
      <p:sp>
        <p:nvSpPr>
          <p:cNvPr id="3" name="Slide Number Placeholder 2"/>
          <p:cNvSpPr>
            <a:spLocks noGrp="1"/>
          </p:cNvSpPr>
          <p:nvPr>
            <p:ph type="sldNum" sz="quarter" idx="12"/>
          </p:nvPr>
        </p:nvSpPr>
        <p:spPr/>
        <p:txBody>
          <a:bodyPr/>
          <a:lstStyle/>
          <a:p>
            <a:fld id="{FBB4C657-53BA-4C64-8161-364EC652DC57}" type="slidenum">
              <a:rPr lang="en-US" smtClean="0">
                <a:solidFill>
                  <a:prstClr val="black">
                    <a:tint val="75000"/>
                  </a:prstClr>
                </a:solidFill>
              </a:rPr>
              <a:pPr/>
              <a:t>2</a:t>
            </a:fld>
            <a:endParaRPr lang="en-US" dirty="0">
              <a:solidFill>
                <a:prstClr val="black">
                  <a:tint val="75000"/>
                </a:prstClr>
              </a:solidFill>
            </a:endParaRPr>
          </a:p>
        </p:txBody>
      </p:sp>
    </p:spTree>
    <p:extLst>
      <p:ext uri="{BB962C8B-B14F-4D97-AF65-F5344CB8AC3E}">
        <p14:creationId xmlns:p14="http://schemas.microsoft.com/office/powerpoint/2010/main" val="29429059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smtClean="0"/>
              <a:t>AHRQ’s Role</a:t>
            </a:r>
            <a:endParaRPr lang="en-US" dirty="0"/>
          </a:p>
        </p:txBody>
      </p:sp>
      <p:sp>
        <p:nvSpPr>
          <p:cNvPr id="29" name="Flowchart: Process 4"/>
          <p:cNvSpPr/>
          <p:nvPr/>
        </p:nvSpPr>
        <p:spPr>
          <a:xfrm>
            <a:off x="3810000" y="1559847"/>
            <a:ext cx="1548908" cy="8785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endParaRPr lang="en-US" sz="2400" kern="1200" dirty="0"/>
          </a:p>
        </p:txBody>
      </p:sp>
      <p:sp>
        <p:nvSpPr>
          <p:cNvPr id="4" name="TextBox 3"/>
          <p:cNvSpPr txBox="1"/>
          <p:nvPr/>
        </p:nvSpPr>
        <p:spPr>
          <a:xfrm>
            <a:off x="5779289" y="1678098"/>
            <a:ext cx="2057271" cy="830997"/>
          </a:xfrm>
          <a:prstGeom prst="rect">
            <a:avLst/>
          </a:prstGeom>
          <a:noFill/>
        </p:spPr>
        <p:txBody>
          <a:bodyPr wrap="square" rtlCol="0">
            <a:spAutoFit/>
          </a:bodyPr>
          <a:lstStyle/>
          <a:p>
            <a:pPr lvl="0" algn="ctr"/>
            <a:r>
              <a:rPr lang="en-US" sz="1600" b="1" dirty="0">
                <a:solidFill>
                  <a:schemeClr val="bg1"/>
                </a:solidFill>
              </a:rPr>
              <a:t>Evidence and Tools </a:t>
            </a:r>
            <a:r>
              <a:rPr lang="en-US" sz="1600" b="1" dirty="0" smtClean="0">
                <a:solidFill>
                  <a:schemeClr val="bg1"/>
                </a:solidFill>
              </a:rPr>
              <a:t>fr </a:t>
            </a:r>
            <a:r>
              <a:rPr lang="en-US" sz="1600" b="1" dirty="0">
                <a:solidFill>
                  <a:schemeClr val="bg1"/>
                </a:solidFill>
              </a:rPr>
              <a:t>Implementation</a:t>
            </a:r>
          </a:p>
        </p:txBody>
      </p:sp>
      <p:sp>
        <p:nvSpPr>
          <p:cNvPr id="7" name="Rectangle 6"/>
          <p:cNvSpPr/>
          <p:nvPr/>
        </p:nvSpPr>
        <p:spPr>
          <a:xfrm>
            <a:off x="774454" y="1678098"/>
            <a:ext cx="7620000" cy="5740033"/>
          </a:xfrm>
          <a:prstGeom prst="rect">
            <a:avLst/>
          </a:prstGeom>
        </p:spPr>
        <p:txBody>
          <a:bodyPr wrap="square">
            <a:spAutoFit/>
          </a:bodyPr>
          <a:lstStyle/>
          <a:p>
            <a:pPr marL="457200" lvl="0" indent="-457200">
              <a:spcAft>
                <a:spcPts val="600"/>
              </a:spcAft>
              <a:buFont typeface="Arial"/>
              <a:buChar char="•"/>
            </a:pPr>
            <a:r>
              <a:rPr lang="en-US" sz="2600" dirty="0"/>
              <a:t>AHRQ </a:t>
            </a:r>
            <a:r>
              <a:rPr lang="en-US" sz="2600" b="1" dirty="0"/>
              <a:t>invests in research and evidence </a:t>
            </a:r>
            <a:r>
              <a:rPr lang="en-US" sz="2600" dirty="0" smtClean="0"/>
              <a:t>to </a:t>
            </a:r>
            <a:r>
              <a:rPr lang="en-US" sz="2600" dirty="0"/>
              <a:t>make health care safer and improve </a:t>
            </a:r>
            <a:r>
              <a:rPr lang="en-US" sz="2600" dirty="0" smtClean="0"/>
              <a:t>quality</a:t>
            </a:r>
          </a:p>
          <a:p>
            <a:pPr marL="457200" indent="-457200">
              <a:spcAft>
                <a:spcPts val="600"/>
              </a:spcAft>
              <a:buFont typeface="Arial"/>
              <a:buChar char="•"/>
            </a:pPr>
            <a:r>
              <a:rPr lang="en-US" sz="2600" dirty="0"/>
              <a:t>AHRQ </a:t>
            </a:r>
            <a:r>
              <a:rPr lang="en-US" sz="2600" dirty="0" smtClean="0"/>
              <a:t>uses a competitive process to award contracts to </a:t>
            </a:r>
            <a:r>
              <a:rPr lang="en-US" sz="2600" dirty="0"/>
              <a:t>research institutions </a:t>
            </a:r>
            <a:r>
              <a:rPr lang="en-US" sz="2600" dirty="0" smtClean="0"/>
              <a:t>to become Evidence-based </a:t>
            </a:r>
            <a:r>
              <a:rPr lang="en-US" sz="2600" dirty="0"/>
              <a:t>Practice Centers (</a:t>
            </a:r>
            <a:r>
              <a:rPr lang="en-US" sz="2600" dirty="0" smtClean="0"/>
              <a:t>EPCs)</a:t>
            </a:r>
          </a:p>
          <a:p>
            <a:pPr marL="457200" indent="-457200">
              <a:spcAft>
                <a:spcPts val="600"/>
              </a:spcAft>
              <a:buFont typeface="Arial"/>
              <a:buChar char="•"/>
            </a:pPr>
            <a:r>
              <a:rPr lang="en-US" sz="2600" dirty="0" smtClean="0"/>
              <a:t>EPCs use rigorous scientific methods to synthesize evidence from multiple studies</a:t>
            </a:r>
          </a:p>
          <a:p>
            <a:pPr lvl="1" indent="-457200">
              <a:spcAft>
                <a:spcPts val="600"/>
              </a:spcAft>
              <a:buFont typeface="Arial"/>
              <a:buChar char="•"/>
            </a:pPr>
            <a:r>
              <a:rPr lang="en-US" sz="2600" dirty="0"/>
              <a:t>Public and private organizations serve as “science partners” </a:t>
            </a:r>
            <a:r>
              <a:rPr lang="en-US" sz="2600" dirty="0" smtClean="0"/>
              <a:t>who identify key questions and help translate </a:t>
            </a:r>
            <a:r>
              <a:rPr lang="en-US" sz="2600" dirty="0"/>
              <a:t>evidence-based </a:t>
            </a:r>
            <a:r>
              <a:rPr lang="en-US" sz="2600" dirty="0" smtClean="0"/>
              <a:t>findings into practice</a:t>
            </a:r>
            <a:endParaRPr lang="en-US" sz="2600" dirty="0"/>
          </a:p>
          <a:p>
            <a:pPr marL="457200" lvl="0" indent="-457200">
              <a:spcAft>
                <a:spcPts val="600"/>
              </a:spcAft>
              <a:buFont typeface="Arial"/>
              <a:buChar char="•"/>
            </a:pPr>
            <a:endParaRPr lang="en-US" sz="2800" dirty="0"/>
          </a:p>
          <a:p>
            <a:pPr lvl="0">
              <a:spcAft>
                <a:spcPts val="600"/>
              </a:spcAft>
            </a:pPr>
            <a:endParaRPr lang="en-US" sz="2800" dirty="0"/>
          </a:p>
        </p:txBody>
      </p:sp>
    </p:spTree>
    <p:extLst>
      <p:ext uri="{BB962C8B-B14F-4D97-AF65-F5344CB8AC3E}">
        <p14:creationId xmlns:p14="http://schemas.microsoft.com/office/powerpoint/2010/main" val="30976884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dirty="0" smtClean="0"/>
              <a:t>Telehealth Systematic Review: Mapping the Evidence for Patient Outcomes  </a:t>
            </a:r>
            <a:endParaRPr lang="en-US" sz="2800" dirty="0"/>
          </a:p>
        </p:txBody>
      </p:sp>
      <p:sp>
        <p:nvSpPr>
          <p:cNvPr id="4" name="Content Placeholder 3"/>
          <p:cNvSpPr>
            <a:spLocks noGrp="1"/>
          </p:cNvSpPr>
          <p:nvPr>
            <p:ph sz="half" idx="1"/>
          </p:nvPr>
        </p:nvSpPr>
        <p:spPr>
          <a:xfrm>
            <a:off x="228600" y="1600200"/>
            <a:ext cx="4495800" cy="5105400"/>
          </a:xfrm>
        </p:spPr>
        <p:txBody>
          <a:bodyPr>
            <a:normAutofit lnSpcReduction="10000"/>
          </a:bodyPr>
          <a:lstStyle/>
          <a:p>
            <a:r>
              <a:rPr lang="en-US" b="1" dirty="0" smtClean="0"/>
              <a:t>Background:</a:t>
            </a:r>
          </a:p>
          <a:p>
            <a:pPr lvl="1"/>
            <a:r>
              <a:rPr lang="en-US" dirty="0" smtClean="0"/>
              <a:t>Request by Sens. Bill Nelson, John Thune for review on value of telehealth and remote patient monitoring</a:t>
            </a:r>
          </a:p>
          <a:p>
            <a:pPr lvl="1"/>
            <a:r>
              <a:rPr lang="en-US" dirty="0" smtClean="0"/>
              <a:t>Wanted focus on effects for the </a:t>
            </a:r>
            <a:r>
              <a:rPr lang="en-US" dirty="0"/>
              <a:t>chronically ill, </a:t>
            </a:r>
            <a:r>
              <a:rPr lang="en-US" dirty="0" smtClean="0"/>
              <a:t>especially expanding access, reducing costs </a:t>
            </a:r>
            <a:endParaRPr lang="en-US" dirty="0"/>
          </a:p>
          <a:p>
            <a:pPr lvl="1"/>
            <a:r>
              <a:rPr lang="en-US" dirty="0" smtClean="0"/>
              <a:t>‘Evidence map’ identifies clinical topics where evidence of effectiveness has been synthesized</a:t>
            </a:r>
            <a:endParaRPr lang="en-US" dirty="0"/>
          </a:p>
        </p:txBody>
      </p:sp>
      <p:pic>
        <p:nvPicPr>
          <p:cNvPr id="7" name="Content Placeholder 6"/>
          <p:cNvPicPr>
            <a:picLocks noGrp="1" noChangeAspect="1"/>
          </p:cNvPicPr>
          <p:nvPr>
            <p:ph sz="half" idx="2"/>
          </p:nvPr>
        </p:nvPicPr>
        <p:blipFill rotWithShape="1">
          <a:blip r:embed="rId3"/>
          <a:srcRect l="30063" t="13640" r="31137" b="2266"/>
          <a:stretch/>
        </p:blipFill>
        <p:spPr>
          <a:xfrm>
            <a:off x="4876800" y="1610360"/>
            <a:ext cx="3505200" cy="4572000"/>
          </a:xfrm>
          <a:prstGeom prst="rect">
            <a:avLst/>
          </a:prstGeom>
        </p:spPr>
      </p:pic>
      <p:sp>
        <p:nvSpPr>
          <p:cNvPr id="3" name="Slide Number Placeholder 2"/>
          <p:cNvSpPr>
            <a:spLocks noGrp="1"/>
          </p:cNvSpPr>
          <p:nvPr>
            <p:ph type="sldNum" sz="quarter" idx="12"/>
          </p:nvPr>
        </p:nvSpPr>
        <p:spPr/>
        <p:txBody>
          <a:bodyPr/>
          <a:lstStyle/>
          <a:p>
            <a:fld id="{FBB4C657-53BA-4C64-8161-364EC652DC57}" type="slidenum">
              <a:rPr lang="en-US" smtClean="0">
                <a:solidFill>
                  <a:prstClr val="black">
                    <a:tint val="75000"/>
                  </a:prstClr>
                </a:solidFill>
              </a:rPr>
              <a:pPr/>
              <a:t>4</a:t>
            </a:fld>
            <a:endParaRPr lang="en-US" dirty="0">
              <a:solidFill>
                <a:prstClr val="black">
                  <a:tint val="75000"/>
                </a:prstClr>
              </a:solidFill>
            </a:endParaRPr>
          </a:p>
        </p:txBody>
      </p:sp>
    </p:spTree>
    <p:extLst>
      <p:ext uri="{BB962C8B-B14F-4D97-AF65-F5344CB8AC3E}">
        <p14:creationId xmlns:p14="http://schemas.microsoft.com/office/powerpoint/2010/main" val="37376649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err="1" smtClean="0"/>
              <a:t>Telehealth’s</a:t>
            </a:r>
            <a:r>
              <a:rPr lang="en-US" dirty="0" smtClean="0"/>
              <a:t> Function in </a:t>
            </a:r>
            <a:br>
              <a:rPr lang="en-US" dirty="0" smtClean="0"/>
            </a:br>
            <a:r>
              <a:rPr lang="en-US" dirty="0" smtClean="0"/>
              <a:t>Health </a:t>
            </a:r>
            <a:r>
              <a:rPr lang="en-US" dirty="0"/>
              <a:t>C</a:t>
            </a:r>
            <a:r>
              <a:rPr lang="en-US" dirty="0" smtClean="0"/>
              <a:t>are </a:t>
            </a:r>
            <a:r>
              <a:rPr lang="en-US" dirty="0"/>
              <a:t>D</a:t>
            </a:r>
            <a:r>
              <a:rPr lang="en-US" dirty="0" smtClean="0"/>
              <a:t>elivery</a:t>
            </a:r>
            <a:endParaRPr lang="en-US" dirty="0"/>
          </a:p>
        </p:txBody>
      </p:sp>
      <p:sp>
        <p:nvSpPr>
          <p:cNvPr id="3" name="Content Placeholder 2"/>
          <p:cNvSpPr>
            <a:spLocks noGrp="1"/>
          </p:cNvSpPr>
          <p:nvPr>
            <p:ph idx="1"/>
          </p:nvPr>
        </p:nvSpPr>
        <p:spPr>
          <a:xfrm>
            <a:off x="492760" y="1486693"/>
            <a:ext cx="8229600" cy="4525963"/>
          </a:xfrm>
        </p:spPr>
        <p:txBody>
          <a:bodyPr>
            <a:noAutofit/>
          </a:bodyPr>
          <a:lstStyle/>
          <a:p>
            <a:r>
              <a:rPr lang="en-US" sz="2400" b="1" dirty="0" smtClean="0"/>
              <a:t>Remote patient monitoring: </a:t>
            </a:r>
            <a:r>
              <a:rPr lang="en-US" sz="2000" dirty="0" smtClean="0"/>
              <a:t>Management of patients in other settings (critical care units, transport to hospital, home)</a:t>
            </a:r>
          </a:p>
          <a:p>
            <a:r>
              <a:rPr lang="en-US" sz="2400" b="1" dirty="0" smtClean="0"/>
              <a:t>Communication and counseling</a:t>
            </a:r>
            <a:r>
              <a:rPr lang="en-US" sz="2400" dirty="0" smtClean="0"/>
              <a:t>: </a:t>
            </a:r>
            <a:r>
              <a:rPr lang="en-US" sz="2000" dirty="0" smtClean="0"/>
              <a:t>Exchange of information and advice between patient and provider (videoconferencing, chat, websites, email) </a:t>
            </a:r>
          </a:p>
          <a:p>
            <a:r>
              <a:rPr lang="en-US" sz="2400" b="1" dirty="0" smtClean="0"/>
              <a:t>Psychotherapy: </a:t>
            </a:r>
            <a:r>
              <a:rPr lang="en-US" sz="2000" dirty="0" smtClean="0"/>
              <a:t>Use of technology to provide course of treatment </a:t>
            </a:r>
            <a:endParaRPr lang="en-US" sz="2000" dirty="0"/>
          </a:p>
          <a:p>
            <a:r>
              <a:rPr lang="en-US" sz="2400" b="1" dirty="0" smtClean="0"/>
              <a:t>Telerehabilitation</a:t>
            </a:r>
            <a:r>
              <a:rPr lang="en-US" sz="2400" dirty="0" smtClean="0"/>
              <a:t>: </a:t>
            </a:r>
            <a:r>
              <a:rPr lang="en-US" sz="2000" dirty="0" smtClean="0"/>
              <a:t>Any type of rehabilitation services delivered via technology so patient can be in different location or engaged at different times</a:t>
            </a:r>
            <a:endParaRPr lang="en-US" sz="2000" dirty="0"/>
          </a:p>
          <a:p>
            <a:r>
              <a:rPr lang="en-US" sz="2400" b="1" dirty="0" smtClean="0"/>
              <a:t>Consultation</a:t>
            </a:r>
            <a:r>
              <a:rPr lang="en-US" sz="2400" dirty="0" smtClean="0"/>
              <a:t>: </a:t>
            </a:r>
            <a:r>
              <a:rPr lang="en-US" sz="2000" dirty="0" smtClean="0"/>
              <a:t>Interventions to facilitate involvement of another provider (e.g. specialist) across time and distance</a:t>
            </a:r>
            <a:endParaRPr lang="en-US" sz="2000" dirty="0"/>
          </a:p>
          <a:p>
            <a:r>
              <a:rPr lang="en-US" sz="2400" b="1" dirty="0" smtClean="0"/>
              <a:t>Telementoring</a:t>
            </a:r>
            <a:r>
              <a:rPr lang="en-US" sz="2400" dirty="0" smtClean="0"/>
              <a:t>: </a:t>
            </a:r>
            <a:r>
              <a:rPr lang="en-US" sz="2000" dirty="0" smtClean="0"/>
              <a:t>Allows remote provider to view/advise on procedure conducted in another location in real time</a:t>
            </a:r>
          </a:p>
          <a:p>
            <a:pPr lvl="1"/>
            <a:endParaRPr lang="en-US" sz="1600" dirty="0" smtClean="0"/>
          </a:p>
          <a:p>
            <a:pPr lvl="1"/>
            <a:endParaRPr lang="en-US" sz="1600" dirty="0" smtClean="0"/>
          </a:p>
          <a:p>
            <a:pPr lvl="1"/>
            <a:endParaRPr lang="en-US" sz="1600" dirty="0" smtClean="0"/>
          </a:p>
          <a:p>
            <a:pPr marL="0" indent="0">
              <a:buNone/>
            </a:pPr>
            <a:endParaRPr lang="en-US" dirty="0" smtClean="0"/>
          </a:p>
        </p:txBody>
      </p:sp>
      <p:sp>
        <p:nvSpPr>
          <p:cNvPr id="4" name="Slide Number Placeholder 3"/>
          <p:cNvSpPr>
            <a:spLocks noGrp="1"/>
          </p:cNvSpPr>
          <p:nvPr>
            <p:ph type="sldNum" sz="quarter" idx="12"/>
          </p:nvPr>
        </p:nvSpPr>
        <p:spPr/>
        <p:txBody>
          <a:bodyPr/>
          <a:lstStyle/>
          <a:p>
            <a:fld id="{FBB4C657-53BA-4C64-8161-364EC652DC57}" type="slidenum">
              <a:rPr lang="en-US" smtClean="0">
                <a:solidFill>
                  <a:prstClr val="black">
                    <a:tint val="75000"/>
                  </a:prstClr>
                </a:solidFill>
              </a:rPr>
              <a:pPr/>
              <a:t>5</a:t>
            </a:fld>
            <a:endParaRPr lang="en-US" dirty="0">
              <a:solidFill>
                <a:prstClr val="black">
                  <a:tint val="75000"/>
                </a:prstClr>
              </a:solidFill>
            </a:endParaRPr>
          </a:p>
        </p:txBody>
      </p:sp>
    </p:spTree>
    <p:extLst>
      <p:ext uri="{BB962C8B-B14F-4D97-AF65-F5344CB8AC3E}">
        <p14:creationId xmlns:p14="http://schemas.microsoft.com/office/powerpoint/2010/main" val="34859976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Distribution of </a:t>
            </a:r>
            <a:r>
              <a:rPr lang="en-US" dirty="0" err="1" smtClean="0"/>
              <a:t>Telehealth</a:t>
            </a:r>
            <a:r>
              <a:rPr lang="en-US" dirty="0" smtClean="0"/>
              <a:t> </a:t>
            </a:r>
            <a:r>
              <a:rPr lang="en-US" dirty="0"/>
              <a:t>F</a:t>
            </a:r>
            <a:r>
              <a:rPr lang="en-US" dirty="0" smtClean="0"/>
              <a:t>unction Across Systematic </a:t>
            </a:r>
            <a:r>
              <a:rPr lang="en-US" dirty="0"/>
              <a:t>R</a:t>
            </a:r>
            <a:r>
              <a:rPr lang="en-US" dirty="0" smtClean="0"/>
              <a:t>eviews </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86603185"/>
              </p:ext>
            </p:extLst>
          </p:nvPr>
        </p:nvGraphicFramePr>
        <p:xfrm>
          <a:off x="762000" y="2057400"/>
          <a:ext cx="77724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FBB4C657-53BA-4C64-8161-364EC652DC57}" type="slidenum">
              <a:rPr lang="en-US" smtClean="0">
                <a:solidFill>
                  <a:prstClr val="black">
                    <a:tint val="75000"/>
                  </a:prstClr>
                </a:solidFill>
              </a:rPr>
              <a:pPr/>
              <a:t>6</a:t>
            </a:fld>
            <a:endParaRPr lang="en-US" dirty="0">
              <a:solidFill>
                <a:prstClr val="black">
                  <a:tint val="75000"/>
                </a:prstClr>
              </a:solidFill>
            </a:endParaRPr>
          </a:p>
        </p:txBody>
      </p:sp>
      <p:sp>
        <p:nvSpPr>
          <p:cNvPr id="3" name="TextBox 2"/>
          <p:cNvSpPr txBox="1"/>
          <p:nvPr/>
        </p:nvSpPr>
        <p:spPr>
          <a:xfrm>
            <a:off x="13578" y="1371600"/>
            <a:ext cx="9130421" cy="400110"/>
          </a:xfrm>
          <a:prstGeom prst="rect">
            <a:avLst/>
          </a:prstGeom>
          <a:noFill/>
        </p:spPr>
        <p:txBody>
          <a:bodyPr wrap="square" rtlCol="0">
            <a:spAutoFit/>
          </a:bodyPr>
          <a:lstStyle/>
          <a:p>
            <a:pPr algn="ctr"/>
            <a:r>
              <a:rPr lang="en-US" sz="2000" b="1" dirty="0" smtClean="0"/>
              <a:t>58 systematic reviews* </a:t>
            </a:r>
            <a:endParaRPr lang="en-US" sz="2000" b="1" dirty="0"/>
          </a:p>
        </p:txBody>
      </p:sp>
      <p:sp>
        <p:nvSpPr>
          <p:cNvPr id="5" name="TextBox 4"/>
          <p:cNvSpPr txBox="1"/>
          <p:nvPr/>
        </p:nvSpPr>
        <p:spPr>
          <a:xfrm>
            <a:off x="0" y="6654224"/>
            <a:ext cx="9144000" cy="584776"/>
          </a:xfrm>
          <a:prstGeom prst="rect">
            <a:avLst/>
          </a:prstGeom>
          <a:noFill/>
        </p:spPr>
        <p:txBody>
          <a:bodyPr wrap="square" rtlCol="0">
            <a:spAutoFit/>
          </a:bodyPr>
          <a:lstStyle/>
          <a:p>
            <a:r>
              <a:rPr lang="en-US" sz="1400" b="1" i="1" dirty="0" smtClean="0"/>
              <a:t>* Drawn from 1,494 citations</a:t>
            </a:r>
          </a:p>
          <a:p>
            <a:endParaRPr lang="en-US" dirty="0"/>
          </a:p>
        </p:txBody>
      </p:sp>
    </p:spTree>
    <p:extLst>
      <p:ext uri="{BB962C8B-B14F-4D97-AF65-F5344CB8AC3E}">
        <p14:creationId xmlns:p14="http://schemas.microsoft.com/office/powerpoint/2010/main" val="3471054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dirty="0" smtClean="0"/>
              <a:t>Map of Systematic Reviews by </a:t>
            </a:r>
            <a:br>
              <a:rPr lang="en-US" dirty="0" smtClean="0"/>
            </a:br>
            <a:r>
              <a:rPr lang="en-US" dirty="0" smtClean="0"/>
              <a:t>Function </a:t>
            </a:r>
            <a:endParaRPr lang="en-US"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1092395067"/>
              </p:ext>
            </p:extLst>
          </p:nvPr>
        </p:nvGraphicFramePr>
        <p:xfrm>
          <a:off x="568969" y="1512329"/>
          <a:ext cx="8153400" cy="4863027"/>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FBB4C657-53BA-4C64-8161-364EC652DC57}" type="slidenum">
              <a:rPr lang="en-US" smtClean="0">
                <a:solidFill>
                  <a:prstClr val="black">
                    <a:tint val="75000"/>
                  </a:prstClr>
                </a:solidFill>
              </a:rPr>
              <a:pPr/>
              <a:t>7</a:t>
            </a:fld>
            <a:endParaRPr lang="en-US" dirty="0">
              <a:solidFill>
                <a:prstClr val="black">
                  <a:tint val="75000"/>
                </a:prstClr>
              </a:solidFill>
            </a:endParaRPr>
          </a:p>
        </p:txBody>
      </p:sp>
      <p:sp>
        <p:nvSpPr>
          <p:cNvPr id="5" name="TextBox 4"/>
          <p:cNvSpPr txBox="1"/>
          <p:nvPr/>
        </p:nvSpPr>
        <p:spPr>
          <a:xfrm>
            <a:off x="3709584" y="3432941"/>
            <a:ext cx="1245854" cy="830997"/>
          </a:xfrm>
          <a:prstGeom prst="rect">
            <a:avLst/>
          </a:prstGeom>
          <a:noFill/>
        </p:spPr>
        <p:txBody>
          <a:bodyPr wrap="none" rtlCol="0">
            <a:spAutoFit/>
          </a:bodyPr>
          <a:lstStyle/>
          <a:p>
            <a:r>
              <a:rPr lang="en-US" sz="1600" b="1" dirty="0" smtClean="0"/>
              <a:t>Remote </a:t>
            </a:r>
          </a:p>
          <a:p>
            <a:r>
              <a:rPr lang="en-US" sz="1600" b="1" dirty="0" smtClean="0"/>
              <a:t>Patient</a:t>
            </a:r>
          </a:p>
          <a:p>
            <a:r>
              <a:rPr lang="en-US" sz="1600" b="1" dirty="0" smtClean="0"/>
              <a:t>Monitoring</a:t>
            </a:r>
            <a:endParaRPr lang="en-US" sz="1600" b="1" dirty="0"/>
          </a:p>
        </p:txBody>
      </p:sp>
      <p:sp>
        <p:nvSpPr>
          <p:cNvPr id="6" name="TextBox 5"/>
          <p:cNvSpPr txBox="1"/>
          <p:nvPr/>
        </p:nvSpPr>
        <p:spPr>
          <a:xfrm>
            <a:off x="1852776" y="3939380"/>
            <a:ext cx="1653017" cy="338554"/>
          </a:xfrm>
          <a:prstGeom prst="rect">
            <a:avLst/>
          </a:prstGeom>
          <a:noFill/>
        </p:spPr>
        <p:txBody>
          <a:bodyPr wrap="none" rtlCol="0">
            <a:spAutoFit/>
          </a:bodyPr>
          <a:lstStyle/>
          <a:p>
            <a:r>
              <a:rPr lang="en-US" sz="1600" b="1" dirty="0" smtClean="0"/>
              <a:t>Psychotherapy</a:t>
            </a:r>
            <a:endParaRPr lang="en-US" sz="1600" b="1" dirty="0"/>
          </a:p>
        </p:txBody>
      </p:sp>
      <p:sp>
        <p:nvSpPr>
          <p:cNvPr id="8" name="TextBox 7"/>
          <p:cNvSpPr txBox="1"/>
          <p:nvPr/>
        </p:nvSpPr>
        <p:spPr>
          <a:xfrm>
            <a:off x="1143000" y="4518947"/>
            <a:ext cx="1438214" cy="338554"/>
          </a:xfrm>
          <a:prstGeom prst="rect">
            <a:avLst/>
          </a:prstGeom>
          <a:noFill/>
        </p:spPr>
        <p:txBody>
          <a:bodyPr wrap="none" rtlCol="0">
            <a:spAutoFit/>
          </a:bodyPr>
          <a:lstStyle/>
          <a:p>
            <a:r>
              <a:rPr lang="en-US" sz="1600" b="1" dirty="0" smtClean="0"/>
              <a:t>Consultation</a:t>
            </a:r>
            <a:endParaRPr lang="en-US" sz="1600" b="1" dirty="0"/>
          </a:p>
        </p:txBody>
      </p:sp>
      <p:sp>
        <p:nvSpPr>
          <p:cNvPr id="9" name="TextBox 8"/>
          <p:cNvSpPr txBox="1"/>
          <p:nvPr/>
        </p:nvSpPr>
        <p:spPr>
          <a:xfrm>
            <a:off x="2057400" y="5413130"/>
            <a:ext cx="1652184" cy="338554"/>
          </a:xfrm>
          <a:prstGeom prst="rect">
            <a:avLst/>
          </a:prstGeom>
          <a:noFill/>
        </p:spPr>
        <p:txBody>
          <a:bodyPr wrap="none" rtlCol="0">
            <a:spAutoFit/>
          </a:bodyPr>
          <a:lstStyle/>
          <a:p>
            <a:r>
              <a:rPr lang="en-US" sz="1600" b="1" dirty="0" smtClean="0"/>
              <a:t>Telemonitoring</a:t>
            </a:r>
            <a:endParaRPr lang="en-US" sz="1600" b="1" dirty="0"/>
          </a:p>
        </p:txBody>
      </p:sp>
      <p:sp>
        <p:nvSpPr>
          <p:cNvPr id="2" name="TextBox 1"/>
          <p:cNvSpPr txBox="1"/>
          <p:nvPr/>
        </p:nvSpPr>
        <p:spPr>
          <a:xfrm>
            <a:off x="2454302" y="6371914"/>
            <a:ext cx="5519460" cy="400110"/>
          </a:xfrm>
          <a:prstGeom prst="rect">
            <a:avLst/>
          </a:prstGeom>
          <a:noFill/>
        </p:spPr>
        <p:txBody>
          <a:bodyPr wrap="none" rtlCol="0">
            <a:spAutoFit/>
          </a:bodyPr>
          <a:lstStyle/>
          <a:p>
            <a:r>
              <a:rPr lang="en-US" sz="2000" b="1" dirty="0" smtClean="0"/>
              <a:t>Benefit to Patients     </a:t>
            </a:r>
            <a:r>
              <a:rPr lang="en-US" sz="2000" b="1" dirty="0" smtClean="0">
                <a:sym typeface="Wingdings" panose="05000000000000000000" pitchFamily="2" charset="2"/>
              </a:rPr>
              <a:t>More Positive Results </a:t>
            </a:r>
            <a:endParaRPr lang="en-US" sz="2000" b="1" dirty="0"/>
          </a:p>
        </p:txBody>
      </p:sp>
      <p:sp>
        <p:nvSpPr>
          <p:cNvPr id="7" name="TextBox 6"/>
          <p:cNvSpPr txBox="1"/>
          <p:nvPr/>
        </p:nvSpPr>
        <p:spPr>
          <a:xfrm>
            <a:off x="76526" y="1681867"/>
            <a:ext cx="492443" cy="4515019"/>
          </a:xfrm>
          <a:prstGeom prst="rect">
            <a:avLst/>
          </a:prstGeom>
          <a:noFill/>
        </p:spPr>
        <p:txBody>
          <a:bodyPr vert="vert270" wrap="none" rtlCol="0">
            <a:spAutoFit/>
          </a:bodyPr>
          <a:lstStyle/>
          <a:p>
            <a:r>
              <a:rPr lang="en-US" sz="2000" b="1" dirty="0" smtClean="0"/>
              <a:t>Number of Patients </a:t>
            </a:r>
            <a:r>
              <a:rPr lang="en-US" sz="2000" b="1" dirty="0" smtClean="0">
                <a:sym typeface="Wingdings" panose="05000000000000000000" pitchFamily="2" charset="2"/>
              </a:rPr>
              <a:t> More Patients</a:t>
            </a:r>
            <a:endParaRPr lang="en-US" sz="2000" b="1" dirty="0"/>
          </a:p>
        </p:txBody>
      </p:sp>
      <p:sp>
        <p:nvSpPr>
          <p:cNvPr id="10" name="Right Arrow 9"/>
          <p:cNvSpPr/>
          <p:nvPr/>
        </p:nvSpPr>
        <p:spPr>
          <a:xfrm>
            <a:off x="4818278" y="6480529"/>
            <a:ext cx="274320" cy="182880"/>
          </a:xfrm>
          <a:prstGeom prst="rightArrow">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586122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dirty="0" smtClean="0"/>
              <a:t>Map of Systematic Reviews by </a:t>
            </a:r>
            <a:br>
              <a:rPr lang="en-US" dirty="0" smtClean="0"/>
            </a:br>
            <a:r>
              <a:rPr lang="en-US" dirty="0" smtClean="0"/>
              <a:t>Clinical Focus </a:t>
            </a:r>
            <a:endParaRPr lang="en-US"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4176238417"/>
              </p:ext>
            </p:extLst>
          </p:nvPr>
        </p:nvGraphicFramePr>
        <p:xfrm>
          <a:off x="537865" y="1689705"/>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FBB4C657-53BA-4C64-8161-364EC652DC57}" type="slidenum">
              <a:rPr lang="en-US" smtClean="0">
                <a:solidFill>
                  <a:prstClr val="black">
                    <a:tint val="75000"/>
                  </a:prstClr>
                </a:solidFill>
              </a:rPr>
              <a:pPr/>
              <a:t>8</a:t>
            </a:fld>
            <a:endParaRPr lang="en-US" dirty="0">
              <a:solidFill>
                <a:prstClr val="black">
                  <a:tint val="75000"/>
                </a:prstClr>
              </a:solidFill>
            </a:endParaRPr>
          </a:p>
        </p:txBody>
      </p:sp>
      <p:sp>
        <p:nvSpPr>
          <p:cNvPr id="2" name="TextBox 1"/>
          <p:cNvSpPr txBox="1"/>
          <p:nvPr/>
        </p:nvSpPr>
        <p:spPr>
          <a:xfrm>
            <a:off x="6172200" y="3276600"/>
            <a:ext cx="1656223" cy="584775"/>
          </a:xfrm>
          <a:prstGeom prst="rect">
            <a:avLst/>
          </a:prstGeom>
          <a:noFill/>
        </p:spPr>
        <p:txBody>
          <a:bodyPr wrap="none" rtlCol="0">
            <a:spAutoFit/>
          </a:bodyPr>
          <a:lstStyle/>
          <a:p>
            <a:r>
              <a:rPr lang="en-US" sz="1600" b="1" dirty="0" smtClean="0"/>
              <a:t>Mixed Chronic </a:t>
            </a:r>
          </a:p>
          <a:p>
            <a:r>
              <a:rPr lang="en-US" sz="1600" b="1" dirty="0" smtClean="0"/>
              <a:t>Conditions</a:t>
            </a:r>
            <a:endParaRPr lang="en-US" sz="1600" b="1" dirty="0"/>
          </a:p>
        </p:txBody>
      </p:sp>
      <p:sp>
        <p:nvSpPr>
          <p:cNvPr id="6" name="TextBox 5"/>
          <p:cNvSpPr txBox="1"/>
          <p:nvPr/>
        </p:nvSpPr>
        <p:spPr>
          <a:xfrm>
            <a:off x="2282526" y="6356350"/>
            <a:ext cx="5801588" cy="400110"/>
          </a:xfrm>
          <a:prstGeom prst="rect">
            <a:avLst/>
          </a:prstGeom>
          <a:noFill/>
        </p:spPr>
        <p:txBody>
          <a:bodyPr wrap="none" rtlCol="0">
            <a:spAutoFit/>
          </a:bodyPr>
          <a:lstStyle/>
          <a:p>
            <a:r>
              <a:rPr lang="en-US" sz="2000" b="1" dirty="0" smtClean="0"/>
              <a:t>Benefit to Patients        More Positive Results  </a:t>
            </a:r>
            <a:endParaRPr lang="en-US" sz="2000" b="1" dirty="0"/>
          </a:p>
        </p:txBody>
      </p:sp>
      <p:sp>
        <p:nvSpPr>
          <p:cNvPr id="7" name="Right Arrow 6"/>
          <p:cNvSpPr/>
          <p:nvPr/>
        </p:nvSpPr>
        <p:spPr>
          <a:xfrm>
            <a:off x="4724400" y="6419245"/>
            <a:ext cx="274320" cy="274320"/>
          </a:xfrm>
          <a:prstGeom prst="rightArrow">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76200" y="1977683"/>
            <a:ext cx="461665" cy="4075796"/>
          </a:xfrm>
          <a:prstGeom prst="rect">
            <a:avLst/>
          </a:prstGeom>
          <a:noFill/>
        </p:spPr>
        <p:txBody>
          <a:bodyPr vert="vert270" wrap="none" rtlCol="0">
            <a:spAutoFit/>
          </a:bodyPr>
          <a:lstStyle/>
          <a:p>
            <a:r>
              <a:rPr lang="en-US" b="1" dirty="0" smtClean="0"/>
              <a:t>Number of Patients </a:t>
            </a:r>
            <a:r>
              <a:rPr lang="en-US" b="1" dirty="0" smtClean="0">
                <a:sym typeface="Wingdings" panose="05000000000000000000" pitchFamily="2" charset="2"/>
              </a:rPr>
              <a:t> More Patients</a:t>
            </a:r>
            <a:endParaRPr lang="en-US" b="1" dirty="0"/>
          </a:p>
        </p:txBody>
      </p:sp>
      <p:cxnSp>
        <p:nvCxnSpPr>
          <p:cNvPr id="10" name="Straight Connector 9"/>
          <p:cNvCxnSpPr/>
          <p:nvPr/>
        </p:nvCxnSpPr>
        <p:spPr>
          <a:xfrm>
            <a:off x="483637" y="1752600"/>
            <a:ext cx="0" cy="4525963"/>
          </a:xfrm>
          <a:prstGeom prst="line">
            <a:avLst/>
          </a:prstGeom>
          <a:ln/>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a:off x="483637" y="6278563"/>
            <a:ext cx="82296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599600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Evidence Supporting the Effectiveness of </a:t>
            </a:r>
            <a:r>
              <a:rPr lang="en-US" dirty="0" err="1" smtClean="0"/>
              <a:t>Telehealth</a:t>
            </a:r>
            <a:endParaRPr lang="en-US" dirty="0"/>
          </a:p>
        </p:txBody>
      </p:sp>
      <p:sp>
        <p:nvSpPr>
          <p:cNvPr id="3" name="Content Placeholder 2"/>
          <p:cNvSpPr>
            <a:spLocks noGrp="1"/>
          </p:cNvSpPr>
          <p:nvPr>
            <p:ph idx="1"/>
          </p:nvPr>
        </p:nvSpPr>
        <p:spPr>
          <a:xfrm>
            <a:off x="609600" y="1353740"/>
            <a:ext cx="7508240" cy="4525963"/>
          </a:xfrm>
        </p:spPr>
        <p:txBody>
          <a:bodyPr>
            <a:noAutofit/>
          </a:bodyPr>
          <a:lstStyle/>
          <a:p>
            <a:r>
              <a:rPr lang="en-US" sz="2400" b="1" dirty="0" smtClean="0"/>
              <a:t>Remote patient monitoring: </a:t>
            </a:r>
            <a:r>
              <a:rPr lang="en-US" sz="2000" dirty="0" smtClean="0"/>
              <a:t>Management of patients in other settings (critical care units, transport to hospital, home</a:t>
            </a:r>
            <a:r>
              <a:rPr lang="en-US" sz="2000" dirty="0"/>
              <a:t>)</a:t>
            </a:r>
          </a:p>
          <a:p>
            <a:r>
              <a:rPr lang="en-US" sz="2400" b="1" dirty="0" smtClean="0"/>
              <a:t>Communication and counseling</a:t>
            </a:r>
            <a:r>
              <a:rPr lang="en-US" sz="2400" dirty="0" smtClean="0"/>
              <a:t>: </a:t>
            </a:r>
            <a:r>
              <a:rPr lang="en-US" sz="2000" dirty="0" smtClean="0"/>
              <a:t>Exchange of information and advice between patient and provider (videoconferencing, chat, websites, email) </a:t>
            </a:r>
          </a:p>
          <a:p>
            <a:r>
              <a:rPr lang="en-US" sz="2400" b="1" dirty="0" smtClean="0"/>
              <a:t>Psychotherapy: </a:t>
            </a:r>
            <a:r>
              <a:rPr lang="en-US" sz="2000" dirty="0" smtClean="0"/>
              <a:t>Use of technology to provide course of treatment </a:t>
            </a:r>
            <a:endParaRPr lang="en-US" sz="2000" dirty="0"/>
          </a:p>
          <a:p>
            <a:r>
              <a:rPr lang="en-US" sz="2400" b="1" dirty="0" smtClean="0"/>
              <a:t>Telerehabilitation</a:t>
            </a:r>
            <a:r>
              <a:rPr lang="en-US" sz="2400" dirty="0" smtClean="0"/>
              <a:t>: </a:t>
            </a:r>
            <a:r>
              <a:rPr lang="en-US" sz="2000" dirty="0" smtClean="0"/>
              <a:t>Any type of rehabilitation services delivered via technology so patient can be in different location or engaged at different times</a:t>
            </a:r>
            <a:endParaRPr lang="en-US" sz="2000" dirty="0"/>
          </a:p>
          <a:p>
            <a:r>
              <a:rPr lang="en-US" sz="2400" b="1" dirty="0" smtClean="0"/>
              <a:t>Consultation</a:t>
            </a:r>
            <a:r>
              <a:rPr lang="en-US" sz="2400" dirty="0" smtClean="0"/>
              <a:t>: </a:t>
            </a:r>
            <a:r>
              <a:rPr lang="en-US" sz="2000" dirty="0" smtClean="0"/>
              <a:t>Interventions to facilitate involvement of another provider (e.g. specialist) across time and distance</a:t>
            </a:r>
            <a:endParaRPr lang="en-US" sz="2000" dirty="0"/>
          </a:p>
          <a:p>
            <a:r>
              <a:rPr lang="en-US" sz="2400" b="1" dirty="0" smtClean="0"/>
              <a:t>Telementoring</a:t>
            </a:r>
            <a:r>
              <a:rPr lang="en-US" sz="2400" dirty="0" smtClean="0"/>
              <a:t>: </a:t>
            </a:r>
            <a:r>
              <a:rPr lang="en-US" sz="2000" dirty="0" smtClean="0"/>
              <a:t>Allows remote provider to view/advise on procedure conducted in another location in real time</a:t>
            </a:r>
          </a:p>
          <a:p>
            <a:pPr lvl="1"/>
            <a:endParaRPr lang="en-US" sz="1600" dirty="0" smtClean="0"/>
          </a:p>
          <a:p>
            <a:pPr lvl="1"/>
            <a:endParaRPr lang="en-US" sz="1600" dirty="0" smtClean="0"/>
          </a:p>
          <a:p>
            <a:pPr lvl="1"/>
            <a:endParaRPr lang="en-US" sz="1600" dirty="0" smtClean="0"/>
          </a:p>
          <a:p>
            <a:pPr marL="0" indent="0">
              <a:buNone/>
            </a:pPr>
            <a:endParaRPr lang="en-US" dirty="0" smtClean="0"/>
          </a:p>
        </p:txBody>
      </p:sp>
      <p:sp>
        <p:nvSpPr>
          <p:cNvPr id="4" name="Slide Number Placeholder 3"/>
          <p:cNvSpPr>
            <a:spLocks noGrp="1"/>
          </p:cNvSpPr>
          <p:nvPr>
            <p:ph type="sldNum" sz="quarter" idx="12"/>
          </p:nvPr>
        </p:nvSpPr>
        <p:spPr>
          <a:xfrm>
            <a:off x="6319520" y="6090443"/>
            <a:ext cx="2133600" cy="365125"/>
          </a:xfrm>
        </p:spPr>
        <p:txBody>
          <a:bodyPr/>
          <a:lstStyle/>
          <a:p>
            <a:fld id="{FBB4C657-53BA-4C64-8161-364EC652DC57}" type="slidenum">
              <a:rPr lang="en-US" smtClean="0">
                <a:solidFill>
                  <a:prstClr val="black">
                    <a:tint val="75000"/>
                  </a:prstClr>
                </a:solidFill>
              </a:rPr>
              <a:pPr/>
              <a:t>9</a:t>
            </a:fld>
            <a:endParaRPr lang="en-US" dirty="0">
              <a:solidFill>
                <a:prstClr val="black">
                  <a:tint val="75000"/>
                </a:prstClr>
              </a:solidFill>
            </a:endParaRPr>
          </a:p>
        </p:txBody>
      </p:sp>
      <mc:AlternateContent xmlns:mc="http://schemas.openxmlformats.org/markup-compatibility/2006" xmlns:a14="http://schemas.microsoft.com/office/drawing/2010/main">
        <mc:Choice Requires="a14">
          <p:sp>
            <p:nvSpPr>
              <p:cNvPr id="5" name="Oval 4"/>
              <p:cNvSpPr/>
              <p:nvPr/>
            </p:nvSpPr>
            <p:spPr>
              <a:xfrm>
                <a:off x="8224520" y="159274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sym typeface="Wingdings" panose="05000000000000000000" pitchFamily="2" charset="2"/>
                        </a:rPr>
                        <m:t></m:t>
                      </m:r>
                    </m:oMath>
                  </m:oMathPara>
                </a14:m>
                <a:endParaRPr lang="en-US" dirty="0"/>
              </a:p>
            </p:txBody>
          </p:sp>
        </mc:Choice>
        <mc:Fallback xmlns="">
          <p:sp>
            <p:nvSpPr>
              <p:cNvPr id="5" name="Oval 4"/>
              <p:cNvSpPr>
                <a:spLocks noRot="1" noChangeAspect="1" noMove="1" noResize="1" noEditPoints="1" noAdjustHandles="1" noChangeArrowheads="1" noChangeShapeType="1" noTextEdit="1"/>
              </p:cNvSpPr>
              <p:nvPr/>
            </p:nvSpPr>
            <p:spPr>
              <a:xfrm>
                <a:off x="8224520" y="1592740"/>
                <a:ext cx="457200" cy="457200"/>
              </a:xfrm>
              <a:prstGeom prst="ellipse">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Oval 5"/>
              <p:cNvSpPr/>
              <p:nvPr/>
            </p:nvSpPr>
            <p:spPr>
              <a:xfrm>
                <a:off x="8214360" y="253016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sym typeface="Wingdings" panose="05000000000000000000" pitchFamily="2" charset="2"/>
                        </a:rPr>
                        <m:t></m:t>
                      </m:r>
                    </m:oMath>
                  </m:oMathPara>
                </a14:m>
                <a:endParaRPr lang="en-US" dirty="0"/>
              </a:p>
            </p:txBody>
          </p:sp>
        </mc:Choice>
        <mc:Fallback xmlns="">
          <p:sp>
            <p:nvSpPr>
              <p:cNvPr id="6" name="Oval 5"/>
              <p:cNvSpPr>
                <a:spLocks noRot="1" noChangeAspect="1" noMove="1" noResize="1" noEditPoints="1" noAdjustHandles="1" noChangeArrowheads="1" noChangeShapeType="1" noTextEdit="1"/>
              </p:cNvSpPr>
              <p:nvPr/>
            </p:nvSpPr>
            <p:spPr>
              <a:xfrm>
                <a:off x="8214360" y="2530160"/>
                <a:ext cx="457200" cy="457200"/>
              </a:xfrm>
              <a:prstGeom prst="ellipse">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Oval 6"/>
              <p:cNvSpPr/>
              <p:nvPr/>
            </p:nvSpPr>
            <p:spPr>
              <a:xfrm>
                <a:off x="8214360" y="3470635"/>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sym typeface="Wingdings" panose="05000000000000000000" pitchFamily="2" charset="2"/>
                        </a:rPr>
                        <m:t></m:t>
                      </m:r>
                    </m:oMath>
                  </m:oMathPara>
                </a14:m>
                <a:endParaRPr lang="en-US" dirty="0"/>
              </a:p>
            </p:txBody>
          </p:sp>
        </mc:Choice>
        <mc:Fallback xmlns="">
          <p:sp>
            <p:nvSpPr>
              <p:cNvPr id="7" name="Oval 6"/>
              <p:cNvSpPr>
                <a:spLocks noRot="1" noChangeAspect="1" noMove="1" noResize="1" noEditPoints="1" noAdjustHandles="1" noChangeArrowheads="1" noChangeShapeType="1" noTextEdit="1"/>
              </p:cNvSpPr>
              <p:nvPr/>
            </p:nvSpPr>
            <p:spPr>
              <a:xfrm>
                <a:off x="8214360" y="3470635"/>
                <a:ext cx="457200" cy="457200"/>
              </a:xfrm>
              <a:prstGeom prst="ellipse">
                <a:avLst/>
              </a:prstGeom>
              <a:blipFill rotWithShape="0">
                <a:blip r:embed="rId5"/>
                <a:stretch>
                  <a:fillRect/>
                </a:stretch>
              </a:blipFill>
            </p:spPr>
            <p:txBody>
              <a:bodyPr/>
              <a:lstStyle/>
              <a:p>
                <a:r>
                  <a:rPr lang="en-US">
                    <a:noFill/>
                  </a:rPr>
                  <a:t> </a:t>
                </a:r>
              </a:p>
            </p:txBody>
          </p:sp>
        </mc:Fallback>
      </mc:AlternateContent>
      <p:sp>
        <p:nvSpPr>
          <p:cNvPr id="8" name="Oval 7"/>
          <p:cNvSpPr/>
          <p:nvPr/>
        </p:nvSpPr>
        <p:spPr>
          <a:xfrm>
            <a:off x="8214360" y="4328973"/>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8224520" y="5270179"/>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8224520" y="6071353"/>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24146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9844</TotalTime>
  <Words>1692</Words>
  <Application>Microsoft Office PowerPoint</Application>
  <PresentationFormat>On-screen Show (4:3)</PresentationFormat>
  <Paragraphs>207</Paragraphs>
  <Slides>12</Slides>
  <Notes>11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Cambria Math</vt:lpstr>
      <vt:lpstr>Courier New</vt:lpstr>
      <vt:lpstr>Wingdings</vt:lpstr>
      <vt:lpstr>Custom Design</vt:lpstr>
      <vt:lpstr>1_Office Theme</vt:lpstr>
      <vt:lpstr>      Telehealth: Mapping the Evidence for Patient Outcomes from Systematic Reviews   Andrew Bindman, M.D. Director  Agency for Healthcare Research and Quality   </vt:lpstr>
      <vt:lpstr>  AHRQ’s Mission  </vt:lpstr>
      <vt:lpstr>AHRQ’s Role</vt:lpstr>
      <vt:lpstr>Telehealth Systematic Review: Mapping the Evidence for Patient Outcomes  </vt:lpstr>
      <vt:lpstr>Telehealth’s Function in  Health Care Delivery</vt:lpstr>
      <vt:lpstr>Distribution of Telehealth Function Across Systematic Reviews </vt:lpstr>
      <vt:lpstr>Map of Systematic Reviews by  Function </vt:lpstr>
      <vt:lpstr>Map of Systematic Reviews by  Clinical Focus </vt:lpstr>
      <vt:lpstr>Evidence Supporting the Effectiveness of Telehealth</vt:lpstr>
      <vt:lpstr>AHRQ’s Next Steps</vt:lpstr>
      <vt:lpstr>Evaluation Can  Promote Dissemination</vt:lpstr>
      <vt:lpstr>Your Questions </vt:lpstr>
    </vt:vector>
  </TitlesOfParts>
  <Company>DHHS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Accelerating the Dissemination and Implementation of PCOR Findings into Primary Care Practice (R18)</dc:title>
  <dc:creator>Encinosa</dc:creator>
  <cp:lastModifiedBy>Krista Drobac</cp:lastModifiedBy>
  <cp:revision>428</cp:revision>
  <cp:lastPrinted>2015-03-11T21:09:44Z</cp:lastPrinted>
  <dcterms:created xsi:type="dcterms:W3CDTF">2014-04-13T04:26:27Z</dcterms:created>
  <dcterms:modified xsi:type="dcterms:W3CDTF">2016-12-09T12:25:55Z</dcterms:modified>
</cp:coreProperties>
</file>