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4" r:id="rId3"/>
    <p:sldId id="287" r:id="rId4"/>
    <p:sldId id="282" r:id="rId5"/>
    <p:sldId id="278" r:id="rId6"/>
    <p:sldId id="281" r:id="rId7"/>
    <p:sldId id="283" r:id="rId8"/>
    <p:sldId id="285" r:id="rId9"/>
    <p:sldId id="265" r:id="rId10"/>
    <p:sldId id="266" r:id="rId11"/>
    <p:sldId id="267" r:id="rId12"/>
    <p:sldId id="280" r:id="rId13"/>
    <p:sldId id="268" r:id="rId14"/>
    <p:sldId id="269" r:id="rId15"/>
    <p:sldId id="279" r:id="rId16"/>
    <p:sldId id="270" r:id="rId17"/>
    <p:sldId id="271" r:id="rId18"/>
    <p:sldId id="272" r:id="rId19"/>
    <p:sldId id="273" r:id="rId20"/>
    <p:sldId id="274" r:id="rId21"/>
    <p:sldId id="275" r:id="rId22"/>
    <p:sldId id="276" r:id="rId23"/>
    <p:sldId id="277" r:id="rId24"/>
    <p:sldId id="264" r:id="rId25"/>
    <p:sldId id="258" r:id="rId26"/>
    <p:sldId id="288" r:id="rId27"/>
    <p:sldId id="286"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'[Chart in Microsoft PowerPoint]timeline (1)'!$B$2</c:f>
              <c:strCache>
                <c:ptCount val="1"/>
                <c:pt idx="0">
                  <c:v>count</c:v>
                </c:pt>
              </c:strCache>
            </c:strRef>
          </c:tx>
          <c:spPr>
            <a:solidFill>
              <a:schemeClr val="accent1">
                <a:lumMod val="50000"/>
              </a:schemeClr>
            </a:solidFill>
          </c:spPr>
          <c:invertIfNegative val="0"/>
          <c:cat>
            <c:numRef>
              <c:f>'[Chart in Microsoft PowerPoint]timeline (1)'!$A$3:$A$46</c:f>
              <c:numCache>
                <c:formatCode>General</c:formatCode>
                <c:ptCount val="44"/>
                <c:pt idx="0">
                  <c:v>1962</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numCache>
            </c:numRef>
          </c:cat>
          <c:val>
            <c:numRef>
              <c:f>'[Chart in Microsoft PowerPoint]timeline (1)'!$B$3:$B$46</c:f>
              <c:numCache>
                <c:formatCode>General</c:formatCode>
                <c:ptCount val="44"/>
                <c:pt idx="0">
                  <c:v>1</c:v>
                </c:pt>
                <c:pt idx="1">
                  <c:v>2</c:v>
                </c:pt>
                <c:pt idx="2">
                  <c:v>5</c:v>
                </c:pt>
                <c:pt idx="3">
                  <c:v>3</c:v>
                </c:pt>
                <c:pt idx="4">
                  <c:v>8</c:v>
                </c:pt>
                <c:pt idx="5">
                  <c:v>3</c:v>
                </c:pt>
                <c:pt idx="6">
                  <c:v>4</c:v>
                </c:pt>
                <c:pt idx="7">
                  <c:v>3</c:v>
                </c:pt>
                <c:pt idx="8">
                  <c:v>3</c:v>
                </c:pt>
                <c:pt idx="9">
                  <c:v>5</c:v>
                </c:pt>
                <c:pt idx="10">
                  <c:v>2</c:v>
                </c:pt>
                <c:pt idx="11">
                  <c:v>6</c:v>
                </c:pt>
                <c:pt idx="12">
                  <c:v>2</c:v>
                </c:pt>
                <c:pt idx="13">
                  <c:v>2</c:v>
                </c:pt>
                <c:pt idx="14">
                  <c:v>4</c:v>
                </c:pt>
                <c:pt idx="15">
                  <c:v>1</c:v>
                </c:pt>
                <c:pt idx="16">
                  <c:v>6</c:v>
                </c:pt>
                <c:pt idx="17">
                  <c:v>6</c:v>
                </c:pt>
                <c:pt idx="18">
                  <c:v>5</c:v>
                </c:pt>
                <c:pt idx="19">
                  <c:v>47</c:v>
                </c:pt>
                <c:pt idx="20">
                  <c:v>74</c:v>
                </c:pt>
                <c:pt idx="21">
                  <c:v>123</c:v>
                </c:pt>
                <c:pt idx="22">
                  <c:v>357</c:v>
                </c:pt>
                <c:pt idx="23">
                  <c:v>460</c:v>
                </c:pt>
                <c:pt idx="24">
                  <c:v>661</c:v>
                </c:pt>
                <c:pt idx="25">
                  <c:v>795</c:v>
                </c:pt>
                <c:pt idx="26">
                  <c:v>815</c:v>
                </c:pt>
                <c:pt idx="27">
                  <c:v>828</c:v>
                </c:pt>
                <c:pt idx="28">
                  <c:v>731</c:v>
                </c:pt>
                <c:pt idx="29">
                  <c:v>739</c:v>
                </c:pt>
                <c:pt idx="30">
                  <c:v>778</c:v>
                </c:pt>
                <c:pt idx="31">
                  <c:v>835</c:v>
                </c:pt>
                <c:pt idx="32">
                  <c:v>832</c:v>
                </c:pt>
                <c:pt idx="33">
                  <c:v>885</c:v>
                </c:pt>
                <c:pt idx="34">
                  <c:v>910</c:v>
                </c:pt>
                <c:pt idx="35">
                  <c:v>1042</c:v>
                </c:pt>
                <c:pt idx="36">
                  <c:v>1007</c:v>
                </c:pt>
                <c:pt idx="37">
                  <c:v>1068</c:v>
                </c:pt>
                <c:pt idx="38">
                  <c:v>1273</c:v>
                </c:pt>
                <c:pt idx="39">
                  <c:v>1531</c:v>
                </c:pt>
                <c:pt idx="40">
                  <c:v>1771</c:v>
                </c:pt>
                <c:pt idx="41">
                  <c:v>1828</c:v>
                </c:pt>
                <c:pt idx="42">
                  <c:v>2078</c:v>
                </c:pt>
                <c:pt idx="43">
                  <c:v>1626</c:v>
                </c:pt>
              </c:numCache>
            </c:numRef>
          </c:val>
          <c:extLst xmlns:c16r2="http://schemas.microsoft.com/office/drawing/2015/06/chart">
            <c:ext xmlns:c16="http://schemas.microsoft.com/office/drawing/2014/chart" uri="{C3380CC4-5D6E-409C-BE32-E72D297353CC}">
              <c16:uniqueId val="{00000000-F357-4355-B723-30D602512310}"/>
            </c:ext>
          </c:extLst>
        </c:ser>
        <c:dLbls>
          <c:showLegendKey val="0"/>
          <c:showVal val="0"/>
          <c:showCatName val="0"/>
          <c:showSerName val="0"/>
          <c:showPercent val="0"/>
          <c:showBubbleSize val="0"/>
        </c:dLbls>
        <c:gapWidth val="150"/>
        <c:axId val="379635056"/>
        <c:axId val="379637016"/>
      </c:barChart>
      <c:catAx>
        <c:axId val="379635056"/>
        <c:scaling>
          <c:orientation val="minMax"/>
        </c:scaling>
        <c:delete val="0"/>
        <c:axPos val="b"/>
        <c:title>
          <c:tx>
            <c:rich>
              <a:bodyPr/>
              <a:lstStyle/>
              <a:p>
                <a:pPr>
                  <a:defRPr sz="1400"/>
                </a:pPr>
                <a:r>
                  <a:rPr lang="en-US" sz="1400"/>
                  <a:t>Year</a:t>
                </a:r>
              </a:p>
            </c:rich>
          </c:tx>
          <c:overlay val="0"/>
        </c:title>
        <c:numFmt formatCode="General" sourceLinked="1"/>
        <c:majorTickMark val="none"/>
        <c:minorTickMark val="none"/>
        <c:tickLblPos val="nextTo"/>
        <c:crossAx val="379637016"/>
        <c:crosses val="autoZero"/>
        <c:auto val="1"/>
        <c:lblAlgn val="ctr"/>
        <c:lblOffset val="100"/>
        <c:noMultiLvlLbl val="0"/>
      </c:catAx>
      <c:valAx>
        <c:axId val="379637016"/>
        <c:scaling>
          <c:orientation val="minMax"/>
        </c:scaling>
        <c:delete val="0"/>
        <c:axPos val="l"/>
        <c:title>
          <c:tx>
            <c:rich>
              <a:bodyPr/>
              <a:lstStyle/>
              <a:p>
                <a:pPr>
                  <a:defRPr sz="1400"/>
                </a:pPr>
                <a:r>
                  <a:rPr lang="en-US" sz="1400"/>
                  <a:t>Number of Publications</a:t>
                </a:r>
              </a:p>
            </c:rich>
          </c:tx>
          <c:overlay val="0"/>
        </c:title>
        <c:numFmt formatCode="General" sourceLinked="1"/>
        <c:majorTickMark val="out"/>
        <c:minorTickMark val="none"/>
        <c:tickLblPos val="nextTo"/>
        <c:crossAx val="379635056"/>
        <c:crosses val="autoZero"/>
        <c:crossBetween val="between"/>
      </c:valAx>
    </c:plotArea>
    <c:plotVisOnly val="1"/>
    <c:dispBlanksAs val="gap"/>
    <c:showDLblsOverMax val="0"/>
  </c:chart>
  <c:spPr>
    <a:ln>
      <a:solidFill>
        <a:schemeClr val="tx1"/>
      </a:solidFill>
    </a:ln>
    <a:effectLst>
      <a:outerShdw blurRad="50800" dist="38100" dir="2700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Sheet2!$D$2</c:f>
              <c:strCache>
                <c:ptCount val="1"/>
                <c:pt idx="0">
                  <c:v>Virtual house calls (n = 90)</c:v>
                </c:pt>
              </c:strCache>
            </c:strRef>
          </c:tx>
          <c:spPr>
            <a:solidFill>
              <a:schemeClr val="accent1"/>
            </a:solidFill>
            <a:ln>
              <a:noFill/>
            </a:ln>
            <a:effectLst/>
          </c:spPr>
          <c:invertIfNegative val="0"/>
          <c:cat>
            <c:strRef>
              <c:f>Sheet2!$C$3:$C$9</c:f>
              <c:strCache>
                <c:ptCount val="7"/>
                <c:pt idx="0">
                  <c:v>No change (or condition has gotten worse)</c:v>
                </c:pt>
                <c:pt idx="1">
                  <c:v>Almost the same, hardly any change at all</c:v>
                </c:pt>
                <c:pt idx="2">
                  <c:v>A little better, but no noticeable change</c:v>
                </c:pt>
                <c:pt idx="3">
                  <c:v>Somewhat better, but the change has not made any real difference</c:v>
                </c:pt>
                <c:pt idx="4">
                  <c:v>Moderately better, and a slight but noticeable change</c:v>
                </c:pt>
                <c:pt idx="5">
                  <c:v>Better, and a definite improvement that has made a real and worthwhile difference</c:v>
                </c:pt>
                <c:pt idx="6">
                  <c:v>A great deal better, and a considerable improvement that has made all the difference</c:v>
                </c:pt>
              </c:strCache>
            </c:strRef>
          </c:cat>
          <c:val>
            <c:numRef>
              <c:f>Sheet2!$D$3:$D$9</c:f>
              <c:numCache>
                <c:formatCode>General</c:formatCode>
                <c:ptCount val="7"/>
                <c:pt idx="0">
                  <c:v>28.89</c:v>
                </c:pt>
                <c:pt idx="1">
                  <c:v>21.11</c:v>
                </c:pt>
                <c:pt idx="2">
                  <c:v>8.89</c:v>
                </c:pt>
                <c:pt idx="3">
                  <c:v>14.44</c:v>
                </c:pt>
                <c:pt idx="4">
                  <c:v>13.33</c:v>
                </c:pt>
                <c:pt idx="5">
                  <c:v>8.89</c:v>
                </c:pt>
                <c:pt idx="6">
                  <c:v>4.4400000000000004</c:v>
                </c:pt>
              </c:numCache>
            </c:numRef>
          </c:val>
          <c:extLst xmlns:c16r2="http://schemas.microsoft.com/office/drawing/2015/06/chart">
            <c:ext xmlns:c16="http://schemas.microsoft.com/office/drawing/2014/chart" uri="{C3380CC4-5D6E-409C-BE32-E72D297353CC}">
              <c16:uniqueId val="{00000000-A669-49BE-9669-0E1DB14467B2}"/>
            </c:ext>
          </c:extLst>
        </c:ser>
        <c:ser>
          <c:idx val="1"/>
          <c:order val="1"/>
          <c:tx>
            <c:strRef>
              <c:f>Sheet2!$E$2</c:f>
              <c:strCache>
                <c:ptCount val="1"/>
                <c:pt idx="0">
                  <c:v>Usual care (n = 89)</c:v>
                </c:pt>
              </c:strCache>
            </c:strRef>
          </c:tx>
          <c:spPr>
            <a:solidFill>
              <a:srgbClr val="C00000"/>
            </a:solidFill>
            <a:ln>
              <a:noFill/>
            </a:ln>
            <a:effectLst/>
          </c:spPr>
          <c:invertIfNegative val="0"/>
          <c:cat>
            <c:strRef>
              <c:f>Sheet2!$C$3:$C$9</c:f>
              <c:strCache>
                <c:ptCount val="7"/>
                <c:pt idx="0">
                  <c:v>No change (or condition has gotten worse)</c:v>
                </c:pt>
                <c:pt idx="1">
                  <c:v>Almost the same, hardly any change at all</c:v>
                </c:pt>
                <c:pt idx="2">
                  <c:v>A little better, but no noticeable change</c:v>
                </c:pt>
                <c:pt idx="3">
                  <c:v>Somewhat better, but the change has not made any real difference</c:v>
                </c:pt>
                <c:pt idx="4">
                  <c:v>Moderately better, and a slight but noticeable change</c:v>
                </c:pt>
                <c:pt idx="5">
                  <c:v>Better, and a definite improvement that has made a real and worthwhile difference</c:v>
                </c:pt>
                <c:pt idx="6">
                  <c:v>A great deal better, and a considerable improvement that has made all the difference</c:v>
                </c:pt>
              </c:strCache>
            </c:strRef>
          </c:cat>
          <c:val>
            <c:numRef>
              <c:f>Sheet2!$E$3:$E$9</c:f>
              <c:numCache>
                <c:formatCode>General</c:formatCode>
                <c:ptCount val="7"/>
                <c:pt idx="0">
                  <c:v>42.7</c:v>
                </c:pt>
                <c:pt idx="1">
                  <c:v>35.96</c:v>
                </c:pt>
                <c:pt idx="2">
                  <c:v>4.49</c:v>
                </c:pt>
                <c:pt idx="3">
                  <c:v>2.25</c:v>
                </c:pt>
                <c:pt idx="4">
                  <c:v>6.74</c:v>
                </c:pt>
                <c:pt idx="5">
                  <c:v>4.49</c:v>
                </c:pt>
                <c:pt idx="6">
                  <c:v>3.37</c:v>
                </c:pt>
              </c:numCache>
            </c:numRef>
          </c:val>
          <c:extLst xmlns:c16r2="http://schemas.microsoft.com/office/drawing/2015/06/chart">
            <c:ext xmlns:c16="http://schemas.microsoft.com/office/drawing/2014/chart" uri="{C3380CC4-5D6E-409C-BE32-E72D297353CC}">
              <c16:uniqueId val="{00000001-A669-49BE-9669-0E1DB14467B2}"/>
            </c:ext>
          </c:extLst>
        </c:ser>
        <c:dLbls>
          <c:showLegendKey val="0"/>
          <c:showVal val="0"/>
          <c:showCatName val="0"/>
          <c:showSerName val="0"/>
          <c:showPercent val="0"/>
          <c:showBubbleSize val="0"/>
        </c:dLbls>
        <c:gapWidth val="219"/>
        <c:overlap val="-27"/>
        <c:axId val="378258584"/>
        <c:axId val="378254664"/>
      </c:barChart>
      <c:catAx>
        <c:axId val="37825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254664"/>
        <c:crosses val="autoZero"/>
        <c:auto val="1"/>
        <c:lblAlgn val="ctr"/>
        <c:lblOffset val="100"/>
        <c:noMultiLvlLbl val="0"/>
      </c:catAx>
      <c:valAx>
        <c:axId val="3782546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Percentage of participants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2585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Sheet1!$B$121</c:f>
              <c:strCache>
                <c:ptCount val="1"/>
                <c:pt idx="0">
                  <c:v>Very Satisfied</c:v>
                </c:pt>
              </c:strCache>
            </c:strRef>
          </c:tx>
          <c:spPr>
            <a:solidFill>
              <a:srgbClr val="00B050"/>
            </a:solidFill>
          </c:spPr>
          <c:invertIfNegative val="0"/>
          <c:cat>
            <c:strRef>
              <c:f>Sheet1!$A$122:$A$125</c:f>
              <c:strCache>
                <c:ptCount val="4"/>
                <c:pt idx="0">
                  <c:v>Overall</c:v>
                </c:pt>
                <c:pt idx="1">
                  <c:v>Convenience</c:v>
                </c:pt>
                <c:pt idx="2">
                  <c:v>Care</c:v>
                </c:pt>
                <c:pt idx="3">
                  <c:v>Connection quality</c:v>
                </c:pt>
              </c:strCache>
            </c:strRef>
          </c:cat>
          <c:val>
            <c:numRef>
              <c:f>Sheet1!$B$122:$B$125</c:f>
              <c:numCache>
                <c:formatCode>General</c:formatCode>
                <c:ptCount val="4"/>
                <c:pt idx="0">
                  <c:v>46.7</c:v>
                </c:pt>
                <c:pt idx="1">
                  <c:v>68.8</c:v>
                </c:pt>
                <c:pt idx="2">
                  <c:v>54.3</c:v>
                </c:pt>
                <c:pt idx="3">
                  <c:v>39.6</c:v>
                </c:pt>
              </c:numCache>
            </c:numRef>
          </c:val>
          <c:extLst xmlns:c16r2="http://schemas.microsoft.com/office/drawing/2015/06/chart">
            <c:ext xmlns:c16="http://schemas.microsoft.com/office/drawing/2014/chart" uri="{C3380CC4-5D6E-409C-BE32-E72D297353CC}">
              <c16:uniqueId val="{00000000-F684-413E-A482-85A2A9FF2B0D}"/>
            </c:ext>
          </c:extLst>
        </c:ser>
        <c:ser>
          <c:idx val="1"/>
          <c:order val="1"/>
          <c:tx>
            <c:strRef>
              <c:f>Sheet1!$C$121</c:f>
              <c:strCache>
                <c:ptCount val="1"/>
                <c:pt idx="0">
                  <c:v>Satisfied</c:v>
                </c:pt>
              </c:strCache>
            </c:strRef>
          </c:tx>
          <c:spPr>
            <a:solidFill>
              <a:srgbClr val="FFFF00"/>
            </a:solidFill>
          </c:spPr>
          <c:invertIfNegative val="0"/>
          <c:cat>
            <c:strRef>
              <c:f>Sheet1!$A$122:$A$125</c:f>
              <c:strCache>
                <c:ptCount val="4"/>
                <c:pt idx="0">
                  <c:v>Overall</c:v>
                </c:pt>
                <c:pt idx="1">
                  <c:v>Convenience</c:v>
                </c:pt>
                <c:pt idx="2">
                  <c:v>Care</c:v>
                </c:pt>
                <c:pt idx="3">
                  <c:v>Connection quality</c:v>
                </c:pt>
              </c:strCache>
            </c:strRef>
          </c:cat>
          <c:val>
            <c:numRef>
              <c:f>Sheet1!$C$122:$C$125</c:f>
              <c:numCache>
                <c:formatCode>General</c:formatCode>
                <c:ptCount val="4"/>
                <c:pt idx="0">
                  <c:v>39.700000000000003</c:v>
                </c:pt>
                <c:pt idx="1">
                  <c:v>22.6</c:v>
                </c:pt>
                <c:pt idx="2">
                  <c:v>34.4</c:v>
                </c:pt>
                <c:pt idx="3">
                  <c:v>35.200000000000003</c:v>
                </c:pt>
              </c:numCache>
            </c:numRef>
          </c:val>
          <c:extLst xmlns:c16r2="http://schemas.microsoft.com/office/drawing/2015/06/chart">
            <c:ext xmlns:c16="http://schemas.microsoft.com/office/drawing/2014/chart" uri="{C3380CC4-5D6E-409C-BE32-E72D297353CC}">
              <c16:uniqueId val="{00000001-F684-413E-A482-85A2A9FF2B0D}"/>
            </c:ext>
          </c:extLst>
        </c:ser>
        <c:ser>
          <c:idx val="2"/>
          <c:order val="2"/>
          <c:tx>
            <c:strRef>
              <c:f>Sheet1!$D$121</c:f>
              <c:strCache>
                <c:ptCount val="1"/>
                <c:pt idx="0">
                  <c:v>Neutral</c:v>
                </c:pt>
              </c:strCache>
            </c:strRef>
          </c:tx>
          <c:spPr>
            <a:solidFill>
              <a:srgbClr val="FFC000"/>
            </a:solidFill>
          </c:spPr>
          <c:invertIfNegative val="0"/>
          <c:cat>
            <c:strRef>
              <c:f>Sheet1!$A$122:$A$125</c:f>
              <c:strCache>
                <c:ptCount val="4"/>
                <c:pt idx="0">
                  <c:v>Overall</c:v>
                </c:pt>
                <c:pt idx="1">
                  <c:v>Convenience</c:v>
                </c:pt>
                <c:pt idx="2">
                  <c:v>Care</c:v>
                </c:pt>
                <c:pt idx="3">
                  <c:v>Connection quality</c:v>
                </c:pt>
              </c:strCache>
            </c:strRef>
          </c:cat>
          <c:val>
            <c:numRef>
              <c:f>Sheet1!$D$122:$D$125</c:f>
              <c:numCache>
                <c:formatCode>General</c:formatCode>
                <c:ptCount val="4"/>
                <c:pt idx="0">
                  <c:v>5.9</c:v>
                </c:pt>
                <c:pt idx="1">
                  <c:v>3.9</c:v>
                </c:pt>
                <c:pt idx="2">
                  <c:v>8.3000000000000007</c:v>
                </c:pt>
                <c:pt idx="3">
                  <c:v>10.5</c:v>
                </c:pt>
              </c:numCache>
            </c:numRef>
          </c:val>
          <c:extLst xmlns:c16r2="http://schemas.microsoft.com/office/drawing/2015/06/chart">
            <c:ext xmlns:c16="http://schemas.microsoft.com/office/drawing/2014/chart" uri="{C3380CC4-5D6E-409C-BE32-E72D297353CC}">
              <c16:uniqueId val="{00000002-F684-413E-A482-85A2A9FF2B0D}"/>
            </c:ext>
          </c:extLst>
        </c:ser>
        <c:ser>
          <c:idx val="3"/>
          <c:order val="3"/>
          <c:tx>
            <c:strRef>
              <c:f>Sheet1!$E$121</c:f>
              <c:strCache>
                <c:ptCount val="1"/>
                <c:pt idx="0">
                  <c:v>Unsatisfied</c:v>
                </c:pt>
              </c:strCache>
            </c:strRef>
          </c:tx>
          <c:spPr>
            <a:solidFill>
              <a:schemeClr val="accent6">
                <a:lumMod val="75000"/>
              </a:schemeClr>
            </a:solidFill>
          </c:spPr>
          <c:invertIfNegative val="0"/>
          <c:cat>
            <c:strRef>
              <c:f>Sheet1!$A$122:$A$125</c:f>
              <c:strCache>
                <c:ptCount val="4"/>
                <c:pt idx="0">
                  <c:v>Overall</c:v>
                </c:pt>
                <c:pt idx="1">
                  <c:v>Convenience</c:v>
                </c:pt>
                <c:pt idx="2">
                  <c:v>Care</c:v>
                </c:pt>
                <c:pt idx="3">
                  <c:v>Connection quality</c:v>
                </c:pt>
              </c:strCache>
            </c:strRef>
          </c:cat>
          <c:val>
            <c:numRef>
              <c:f>Sheet1!$E$122:$E$125</c:f>
              <c:numCache>
                <c:formatCode>General</c:formatCode>
                <c:ptCount val="4"/>
                <c:pt idx="0">
                  <c:v>6.7</c:v>
                </c:pt>
                <c:pt idx="1">
                  <c:v>3.9</c:v>
                </c:pt>
                <c:pt idx="2">
                  <c:v>2.5</c:v>
                </c:pt>
                <c:pt idx="3">
                  <c:v>11.9</c:v>
                </c:pt>
              </c:numCache>
            </c:numRef>
          </c:val>
          <c:extLst xmlns:c16r2="http://schemas.microsoft.com/office/drawing/2015/06/chart">
            <c:ext xmlns:c16="http://schemas.microsoft.com/office/drawing/2014/chart" uri="{C3380CC4-5D6E-409C-BE32-E72D297353CC}">
              <c16:uniqueId val="{00000003-F684-413E-A482-85A2A9FF2B0D}"/>
            </c:ext>
          </c:extLst>
        </c:ser>
        <c:ser>
          <c:idx val="4"/>
          <c:order val="4"/>
          <c:tx>
            <c:strRef>
              <c:f>Sheet1!$F$121</c:f>
              <c:strCache>
                <c:ptCount val="1"/>
                <c:pt idx="0">
                  <c:v>Very Unsatisfied</c:v>
                </c:pt>
              </c:strCache>
            </c:strRef>
          </c:tx>
          <c:spPr>
            <a:solidFill>
              <a:srgbClr val="C00000"/>
            </a:solidFill>
          </c:spPr>
          <c:invertIfNegative val="0"/>
          <c:cat>
            <c:strRef>
              <c:f>Sheet1!$A$122:$A$125</c:f>
              <c:strCache>
                <c:ptCount val="4"/>
                <c:pt idx="0">
                  <c:v>Overall</c:v>
                </c:pt>
                <c:pt idx="1">
                  <c:v>Convenience</c:v>
                </c:pt>
                <c:pt idx="2">
                  <c:v>Care</c:v>
                </c:pt>
                <c:pt idx="3">
                  <c:v>Connection quality</c:v>
                </c:pt>
              </c:strCache>
            </c:strRef>
          </c:cat>
          <c:val>
            <c:numRef>
              <c:f>Sheet1!$F$122:$F$125</c:f>
              <c:numCache>
                <c:formatCode>General</c:formatCode>
                <c:ptCount val="4"/>
                <c:pt idx="0">
                  <c:v>1.1000000000000001</c:v>
                </c:pt>
                <c:pt idx="1">
                  <c:v>0.8</c:v>
                </c:pt>
                <c:pt idx="2">
                  <c:v>0.6</c:v>
                </c:pt>
                <c:pt idx="3">
                  <c:v>2.8</c:v>
                </c:pt>
              </c:numCache>
            </c:numRef>
          </c:val>
          <c:extLst xmlns:c16r2="http://schemas.microsoft.com/office/drawing/2015/06/chart">
            <c:ext xmlns:c16="http://schemas.microsoft.com/office/drawing/2014/chart" uri="{C3380CC4-5D6E-409C-BE32-E72D297353CC}">
              <c16:uniqueId val="{00000004-F684-413E-A482-85A2A9FF2B0D}"/>
            </c:ext>
          </c:extLst>
        </c:ser>
        <c:dLbls>
          <c:showLegendKey val="0"/>
          <c:showVal val="0"/>
          <c:showCatName val="0"/>
          <c:showSerName val="0"/>
          <c:showPercent val="0"/>
          <c:showBubbleSize val="0"/>
        </c:dLbls>
        <c:gapWidth val="150"/>
        <c:overlap val="100"/>
        <c:axId val="378257016"/>
        <c:axId val="378260936"/>
      </c:barChart>
      <c:catAx>
        <c:axId val="378257016"/>
        <c:scaling>
          <c:orientation val="minMax"/>
        </c:scaling>
        <c:delete val="0"/>
        <c:axPos val="l"/>
        <c:numFmt formatCode="General" sourceLinked="0"/>
        <c:majorTickMark val="out"/>
        <c:minorTickMark val="none"/>
        <c:tickLblPos val="nextTo"/>
        <c:txPr>
          <a:bodyPr/>
          <a:lstStyle/>
          <a:p>
            <a:pPr>
              <a:defRPr sz="1200"/>
            </a:pPr>
            <a:endParaRPr lang="en-US"/>
          </a:p>
        </c:txPr>
        <c:crossAx val="378260936"/>
        <c:crosses val="autoZero"/>
        <c:auto val="1"/>
        <c:lblAlgn val="ctr"/>
        <c:lblOffset val="100"/>
        <c:noMultiLvlLbl val="0"/>
      </c:catAx>
      <c:valAx>
        <c:axId val="378260936"/>
        <c:scaling>
          <c:orientation val="minMax"/>
          <c:max val="100"/>
        </c:scaling>
        <c:delete val="0"/>
        <c:axPos val="b"/>
        <c:majorGridlines>
          <c:spPr>
            <a:ln>
              <a:noFill/>
            </a:ln>
          </c:spPr>
        </c:majorGridlines>
        <c:title>
          <c:tx>
            <c:rich>
              <a:bodyPr/>
              <a:lstStyle/>
              <a:p>
                <a:pPr>
                  <a:defRPr sz="1200"/>
                </a:pPr>
                <a:r>
                  <a:rPr lang="en-US" sz="1200"/>
                  <a:t>Percent of physicians</a:t>
                </a:r>
              </a:p>
            </c:rich>
          </c:tx>
          <c:layout>
            <c:manualLayout>
              <c:xMode val="edge"/>
              <c:yMode val="edge"/>
              <c:x val="0.48617220976215875"/>
              <c:y val="0.91794338419715849"/>
            </c:manualLayout>
          </c:layout>
          <c:overlay val="0"/>
        </c:title>
        <c:numFmt formatCode="General" sourceLinked="1"/>
        <c:majorTickMark val="out"/>
        <c:minorTickMark val="none"/>
        <c:tickLblPos val="nextTo"/>
        <c:txPr>
          <a:bodyPr/>
          <a:lstStyle/>
          <a:p>
            <a:pPr>
              <a:defRPr sz="1200"/>
            </a:pPr>
            <a:endParaRPr lang="en-US"/>
          </a:p>
        </c:txPr>
        <c:crossAx val="378257016"/>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ysClr val="window" lastClr="FFFFFF"/>
    </a:solidFill>
    <a:ln>
      <a:solidFill>
        <a:sysClr val="windowText" lastClr="000000"/>
      </a:solidFill>
    </a:ln>
    <a:effectLst>
      <a:outerShdw blurRad="63500" sx="102000" sy="102000" algn="ctr" rotWithShape="0">
        <a:prstClr val="black">
          <a:alpha val="40000"/>
        </a:prstClr>
      </a:outerShdw>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Sheet1!$B$95</c:f>
              <c:strCache>
                <c:ptCount val="1"/>
                <c:pt idx="0">
                  <c:v>Very Satisfied</c:v>
                </c:pt>
              </c:strCache>
            </c:strRef>
          </c:tx>
          <c:spPr>
            <a:solidFill>
              <a:srgbClr val="00B050"/>
            </a:solidFill>
          </c:spPr>
          <c:invertIfNegative val="0"/>
          <c:cat>
            <c:strRef>
              <c:f>Sheet1!$A$96:$A$100</c:f>
              <c:strCache>
                <c:ptCount val="5"/>
                <c:pt idx="0">
                  <c:v>Overall</c:v>
                </c:pt>
                <c:pt idx="1">
                  <c:v>Comfort</c:v>
                </c:pt>
                <c:pt idx="2">
                  <c:v>Convenience</c:v>
                </c:pt>
                <c:pt idx="3">
                  <c:v>Care</c:v>
                </c:pt>
                <c:pt idx="4">
                  <c:v>Connection quality</c:v>
                </c:pt>
              </c:strCache>
            </c:strRef>
          </c:cat>
          <c:val>
            <c:numRef>
              <c:f>Sheet1!$B$96:$B$100</c:f>
              <c:numCache>
                <c:formatCode>General</c:formatCode>
                <c:ptCount val="5"/>
                <c:pt idx="0">
                  <c:v>72.599999999999994</c:v>
                </c:pt>
                <c:pt idx="1">
                  <c:v>80.599999999999994</c:v>
                </c:pt>
                <c:pt idx="2">
                  <c:v>78.099999999999994</c:v>
                </c:pt>
                <c:pt idx="3">
                  <c:v>78.7</c:v>
                </c:pt>
                <c:pt idx="4">
                  <c:v>57.2</c:v>
                </c:pt>
              </c:numCache>
            </c:numRef>
          </c:val>
          <c:extLst xmlns:c16r2="http://schemas.microsoft.com/office/drawing/2015/06/chart">
            <c:ext xmlns:c16="http://schemas.microsoft.com/office/drawing/2014/chart" uri="{C3380CC4-5D6E-409C-BE32-E72D297353CC}">
              <c16:uniqueId val="{00000000-A776-49E3-AEC0-B591E1F432ED}"/>
            </c:ext>
          </c:extLst>
        </c:ser>
        <c:ser>
          <c:idx val="1"/>
          <c:order val="1"/>
          <c:tx>
            <c:strRef>
              <c:f>Sheet1!$C$95</c:f>
              <c:strCache>
                <c:ptCount val="1"/>
                <c:pt idx="0">
                  <c:v>Satisfied</c:v>
                </c:pt>
              </c:strCache>
            </c:strRef>
          </c:tx>
          <c:spPr>
            <a:solidFill>
              <a:srgbClr val="FFFF00"/>
            </a:solidFill>
          </c:spPr>
          <c:invertIfNegative val="0"/>
          <c:cat>
            <c:strRef>
              <c:f>Sheet1!$A$96:$A$100</c:f>
              <c:strCache>
                <c:ptCount val="5"/>
                <c:pt idx="0">
                  <c:v>Overall</c:v>
                </c:pt>
                <c:pt idx="1">
                  <c:v>Comfort</c:v>
                </c:pt>
                <c:pt idx="2">
                  <c:v>Convenience</c:v>
                </c:pt>
                <c:pt idx="3">
                  <c:v>Care</c:v>
                </c:pt>
                <c:pt idx="4">
                  <c:v>Connection quality</c:v>
                </c:pt>
              </c:strCache>
            </c:strRef>
          </c:cat>
          <c:val>
            <c:numRef>
              <c:f>Sheet1!$C$96:$C$100</c:f>
              <c:numCache>
                <c:formatCode>General</c:formatCode>
                <c:ptCount val="5"/>
                <c:pt idx="0">
                  <c:v>24.5</c:v>
                </c:pt>
                <c:pt idx="1">
                  <c:v>16.600000000000001</c:v>
                </c:pt>
                <c:pt idx="2">
                  <c:v>18.100000000000001</c:v>
                </c:pt>
                <c:pt idx="3">
                  <c:v>18.2</c:v>
                </c:pt>
                <c:pt idx="4">
                  <c:v>28.4</c:v>
                </c:pt>
              </c:numCache>
            </c:numRef>
          </c:val>
          <c:extLst xmlns:c16r2="http://schemas.microsoft.com/office/drawing/2015/06/chart">
            <c:ext xmlns:c16="http://schemas.microsoft.com/office/drawing/2014/chart" uri="{C3380CC4-5D6E-409C-BE32-E72D297353CC}">
              <c16:uniqueId val="{00000001-A776-49E3-AEC0-B591E1F432ED}"/>
            </c:ext>
          </c:extLst>
        </c:ser>
        <c:ser>
          <c:idx val="2"/>
          <c:order val="2"/>
          <c:tx>
            <c:strRef>
              <c:f>Sheet1!$D$95</c:f>
              <c:strCache>
                <c:ptCount val="1"/>
                <c:pt idx="0">
                  <c:v>Neutral</c:v>
                </c:pt>
              </c:strCache>
            </c:strRef>
          </c:tx>
          <c:spPr>
            <a:solidFill>
              <a:srgbClr val="FFC000"/>
            </a:solidFill>
          </c:spPr>
          <c:invertIfNegative val="0"/>
          <c:cat>
            <c:strRef>
              <c:f>Sheet1!$A$96:$A$100</c:f>
              <c:strCache>
                <c:ptCount val="5"/>
                <c:pt idx="0">
                  <c:v>Overall</c:v>
                </c:pt>
                <c:pt idx="1">
                  <c:v>Comfort</c:v>
                </c:pt>
                <c:pt idx="2">
                  <c:v>Convenience</c:v>
                </c:pt>
                <c:pt idx="3">
                  <c:v>Care</c:v>
                </c:pt>
                <c:pt idx="4">
                  <c:v>Connection quality</c:v>
                </c:pt>
              </c:strCache>
            </c:strRef>
          </c:cat>
          <c:val>
            <c:numRef>
              <c:f>Sheet1!$D$96:$D$100</c:f>
              <c:numCache>
                <c:formatCode>General</c:formatCode>
                <c:ptCount val="5"/>
                <c:pt idx="0">
                  <c:v>1.3</c:v>
                </c:pt>
                <c:pt idx="1">
                  <c:v>1.6</c:v>
                </c:pt>
                <c:pt idx="2">
                  <c:v>2.2000000000000002</c:v>
                </c:pt>
                <c:pt idx="3">
                  <c:v>1.3</c:v>
                </c:pt>
                <c:pt idx="4">
                  <c:v>6.9</c:v>
                </c:pt>
              </c:numCache>
            </c:numRef>
          </c:val>
          <c:extLst xmlns:c16r2="http://schemas.microsoft.com/office/drawing/2015/06/chart">
            <c:ext xmlns:c16="http://schemas.microsoft.com/office/drawing/2014/chart" uri="{C3380CC4-5D6E-409C-BE32-E72D297353CC}">
              <c16:uniqueId val="{00000002-A776-49E3-AEC0-B591E1F432ED}"/>
            </c:ext>
          </c:extLst>
        </c:ser>
        <c:ser>
          <c:idx val="3"/>
          <c:order val="3"/>
          <c:tx>
            <c:strRef>
              <c:f>Sheet1!$E$95</c:f>
              <c:strCache>
                <c:ptCount val="1"/>
                <c:pt idx="0">
                  <c:v>Unsatisfied</c:v>
                </c:pt>
              </c:strCache>
            </c:strRef>
          </c:tx>
          <c:spPr>
            <a:solidFill>
              <a:schemeClr val="accent6">
                <a:lumMod val="75000"/>
              </a:schemeClr>
            </a:solidFill>
          </c:spPr>
          <c:invertIfNegative val="0"/>
          <c:cat>
            <c:strRef>
              <c:f>Sheet1!$A$96:$A$100</c:f>
              <c:strCache>
                <c:ptCount val="5"/>
                <c:pt idx="0">
                  <c:v>Overall</c:v>
                </c:pt>
                <c:pt idx="1">
                  <c:v>Comfort</c:v>
                </c:pt>
                <c:pt idx="2">
                  <c:v>Convenience</c:v>
                </c:pt>
                <c:pt idx="3">
                  <c:v>Care</c:v>
                </c:pt>
                <c:pt idx="4">
                  <c:v>Connection quality</c:v>
                </c:pt>
              </c:strCache>
            </c:strRef>
          </c:cat>
          <c:val>
            <c:numRef>
              <c:f>Sheet1!$E$96:$E$100</c:f>
              <c:numCache>
                <c:formatCode>General</c:formatCode>
                <c:ptCount val="5"/>
                <c:pt idx="0">
                  <c:v>0.6</c:v>
                </c:pt>
                <c:pt idx="1">
                  <c:v>0.3</c:v>
                </c:pt>
                <c:pt idx="2">
                  <c:v>0.3</c:v>
                </c:pt>
                <c:pt idx="3">
                  <c:v>0.9</c:v>
                </c:pt>
                <c:pt idx="4">
                  <c:v>6.3</c:v>
                </c:pt>
              </c:numCache>
            </c:numRef>
          </c:val>
          <c:extLst xmlns:c16r2="http://schemas.microsoft.com/office/drawing/2015/06/chart">
            <c:ext xmlns:c16="http://schemas.microsoft.com/office/drawing/2014/chart" uri="{C3380CC4-5D6E-409C-BE32-E72D297353CC}">
              <c16:uniqueId val="{00000003-A776-49E3-AEC0-B591E1F432ED}"/>
            </c:ext>
          </c:extLst>
        </c:ser>
        <c:ser>
          <c:idx val="4"/>
          <c:order val="4"/>
          <c:tx>
            <c:strRef>
              <c:f>Sheet1!$F$95</c:f>
              <c:strCache>
                <c:ptCount val="1"/>
                <c:pt idx="0">
                  <c:v>Very Unsatisfied</c:v>
                </c:pt>
              </c:strCache>
            </c:strRef>
          </c:tx>
          <c:spPr>
            <a:solidFill>
              <a:srgbClr val="C00000"/>
            </a:solidFill>
          </c:spPr>
          <c:invertIfNegative val="0"/>
          <c:cat>
            <c:strRef>
              <c:f>Sheet1!$A$96:$A$100</c:f>
              <c:strCache>
                <c:ptCount val="5"/>
                <c:pt idx="0">
                  <c:v>Overall</c:v>
                </c:pt>
                <c:pt idx="1">
                  <c:v>Comfort</c:v>
                </c:pt>
                <c:pt idx="2">
                  <c:v>Convenience</c:v>
                </c:pt>
                <c:pt idx="3">
                  <c:v>Care</c:v>
                </c:pt>
                <c:pt idx="4">
                  <c:v>Connection quality</c:v>
                </c:pt>
              </c:strCache>
            </c:strRef>
          </c:cat>
          <c:val>
            <c:numRef>
              <c:f>Sheet1!$F$96:$F$100</c:f>
              <c:numCache>
                <c:formatCode>General</c:formatCode>
                <c:ptCount val="5"/>
                <c:pt idx="0">
                  <c:v>0.9</c:v>
                </c:pt>
                <c:pt idx="1">
                  <c:v>0.9</c:v>
                </c:pt>
                <c:pt idx="2">
                  <c:v>1.3</c:v>
                </c:pt>
                <c:pt idx="3">
                  <c:v>0.9</c:v>
                </c:pt>
                <c:pt idx="4">
                  <c:v>1.3</c:v>
                </c:pt>
              </c:numCache>
            </c:numRef>
          </c:val>
          <c:extLst xmlns:c16r2="http://schemas.microsoft.com/office/drawing/2015/06/chart">
            <c:ext xmlns:c16="http://schemas.microsoft.com/office/drawing/2014/chart" uri="{C3380CC4-5D6E-409C-BE32-E72D297353CC}">
              <c16:uniqueId val="{00000004-A776-49E3-AEC0-B591E1F432ED}"/>
            </c:ext>
          </c:extLst>
        </c:ser>
        <c:dLbls>
          <c:showLegendKey val="0"/>
          <c:showVal val="0"/>
          <c:showCatName val="0"/>
          <c:showSerName val="0"/>
          <c:showPercent val="0"/>
          <c:showBubbleSize val="0"/>
        </c:dLbls>
        <c:gapWidth val="150"/>
        <c:overlap val="100"/>
        <c:axId val="378259368"/>
        <c:axId val="378254272"/>
      </c:barChart>
      <c:catAx>
        <c:axId val="378259368"/>
        <c:scaling>
          <c:orientation val="minMax"/>
        </c:scaling>
        <c:delete val="0"/>
        <c:axPos val="l"/>
        <c:numFmt formatCode="General" sourceLinked="0"/>
        <c:majorTickMark val="out"/>
        <c:minorTickMark val="none"/>
        <c:tickLblPos val="nextTo"/>
        <c:txPr>
          <a:bodyPr/>
          <a:lstStyle/>
          <a:p>
            <a:pPr>
              <a:defRPr sz="1200"/>
            </a:pPr>
            <a:endParaRPr lang="en-US"/>
          </a:p>
        </c:txPr>
        <c:crossAx val="378254272"/>
        <c:crosses val="autoZero"/>
        <c:auto val="1"/>
        <c:lblAlgn val="ctr"/>
        <c:lblOffset val="100"/>
        <c:noMultiLvlLbl val="0"/>
      </c:catAx>
      <c:valAx>
        <c:axId val="378254272"/>
        <c:scaling>
          <c:orientation val="minMax"/>
          <c:max val="100"/>
        </c:scaling>
        <c:delete val="0"/>
        <c:axPos val="b"/>
        <c:majorGridlines>
          <c:spPr>
            <a:ln>
              <a:noFill/>
            </a:ln>
          </c:spPr>
        </c:majorGridlines>
        <c:title>
          <c:tx>
            <c:rich>
              <a:bodyPr/>
              <a:lstStyle/>
              <a:p>
                <a:pPr>
                  <a:defRPr sz="1200"/>
                </a:pPr>
                <a:r>
                  <a:rPr lang="en-US" sz="1200"/>
                  <a:t>Percent</a:t>
                </a:r>
                <a:r>
                  <a:rPr lang="en-US" sz="1200" baseline="0"/>
                  <a:t> of patients</a:t>
                </a:r>
                <a:endParaRPr lang="en-US" sz="1200"/>
              </a:p>
            </c:rich>
          </c:tx>
          <c:layout>
            <c:manualLayout>
              <c:xMode val="edge"/>
              <c:yMode val="edge"/>
              <c:x val="0.49218300298669554"/>
              <c:y val="0.91628525538066175"/>
            </c:manualLayout>
          </c:layout>
          <c:overlay val="0"/>
        </c:title>
        <c:numFmt formatCode="General" sourceLinked="1"/>
        <c:majorTickMark val="out"/>
        <c:minorTickMark val="none"/>
        <c:tickLblPos val="nextTo"/>
        <c:txPr>
          <a:bodyPr/>
          <a:lstStyle/>
          <a:p>
            <a:pPr>
              <a:defRPr sz="1200"/>
            </a:pPr>
            <a:endParaRPr lang="en-US"/>
          </a:p>
        </c:txPr>
        <c:crossAx val="378259368"/>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ysClr val="window" lastClr="FFFFFF"/>
    </a:solidFill>
    <a:ln>
      <a:solidFill>
        <a:sysClr val="windowText" lastClr="000000"/>
      </a:solidFill>
    </a:ln>
    <a:effectLst>
      <a:outerShdw blurRad="63500" sx="102000" sy="102000" algn="ctr" rotWithShape="0">
        <a:prstClr val="black">
          <a:alpha val="40000"/>
        </a:prstClr>
      </a:outerShdw>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4"/>
          <c:order val="0"/>
          <c:tx>
            <c:strRef>
              <c:f>Sheet1!$F$10</c:f>
              <c:strCache>
                <c:ptCount val="1"/>
                <c:pt idx="0">
                  <c:v>Strongly agree</c:v>
                </c:pt>
              </c:strCache>
            </c:strRef>
          </c:tx>
          <c:spPr>
            <a:solidFill>
              <a:srgbClr val="00B050"/>
            </a:solidFill>
          </c:spPr>
          <c:invertIfNegative val="0"/>
          <c:cat>
            <c:strRef>
              <c:f>Sheet1!$A$11:$A$15</c:f>
              <c:strCache>
                <c:ptCount val="5"/>
                <c:pt idx="0">
                  <c:v>Better connection</c:v>
                </c:pt>
                <c:pt idx="1">
                  <c:v>Better care</c:v>
                </c:pt>
                <c:pt idx="2">
                  <c:v>Better convenience</c:v>
                </c:pt>
                <c:pt idx="3">
                  <c:v>Better comfort</c:v>
                </c:pt>
                <c:pt idx="4">
                  <c:v>Prefer virtual to in-person visits</c:v>
                </c:pt>
              </c:strCache>
            </c:strRef>
          </c:cat>
          <c:val>
            <c:numRef>
              <c:f>Sheet1!$F$11:$F$15</c:f>
              <c:numCache>
                <c:formatCode>General</c:formatCode>
                <c:ptCount val="5"/>
                <c:pt idx="0">
                  <c:v>16.18</c:v>
                </c:pt>
                <c:pt idx="1">
                  <c:v>14.71</c:v>
                </c:pt>
                <c:pt idx="2">
                  <c:v>60.29</c:v>
                </c:pt>
                <c:pt idx="3">
                  <c:v>44.78</c:v>
                </c:pt>
                <c:pt idx="4">
                  <c:v>25.37</c:v>
                </c:pt>
              </c:numCache>
            </c:numRef>
          </c:val>
          <c:extLst xmlns:c16r2="http://schemas.microsoft.com/office/drawing/2015/06/chart">
            <c:ext xmlns:c16="http://schemas.microsoft.com/office/drawing/2014/chart" uri="{C3380CC4-5D6E-409C-BE32-E72D297353CC}">
              <c16:uniqueId val="{00000000-4008-4B50-B93A-501AB46470A7}"/>
            </c:ext>
          </c:extLst>
        </c:ser>
        <c:ser>
          <c:idx val="3"/>
          <c:order val="1"/>
          <c:tx>
            <c:strRef>
              <c:f>Sheet1!$E$10</c:f>
              <c:strCache>
                <c:ptCount val="1"/>
                <c:pt idx="0">
                  <c:v>Agree</c:v>
                </c:pt>
              </c:strCache>
            </c:strRef>
          </c:tx>
          <c:spPr>
            <a:solidFill>
              <a:srgbClr val="FFFF00"/>
            </a:solidFill>
          </c:spPr>
          <c:invertIfNegative val="0"/>
          <c:cat>
            <c:strRef>
              <c:f>Sheet1!$A$11:$A$15</c:f>
              <c:strCache>
                <c:ptCount val="5"/>
                <c:pt idx="0">
                  <c:v>Better connection</c:v>
                </c:pt>
                <c:pt idx="1">
                  <c:v>Better care</c:v>
                </c:pt>
                <c:pt idx="2">
                  <c:v>Better convenience</c:v>
                </c:pt>
                <c:pt idx="3">
                  <c:v>Better comfort</c:v>
                </c:pt>
                <c:pt idx="4">
                  <c:v>Prefer virtual to in-person visits</c:v>
                </c:pt>
              </c:strCache>
            </c:strRef>
          </c:cat>
          <c:val>
            <c:numRef>
              <c:f>Sheet1!$E$11:$E$15</c:f>
              <c:numCache>
                <c:formatCode>General</c:formatCode>
                <c:ptCount val="5"/>
                <c:pt idx="0">
                  <c:v>26.47</c:v>
                </c:pt>
                <c:pt idx="1">
                  <c:v>19.12</c:v>
                </c:pt>
                <c:pt idx="2">
                  <c:v>32.35</c:v>
                </c:pt>
                <c:pt idx="3">
                  <c:v>17.91</c:v>
                </c:pt>
                <c:pt idx="4">
                  <c:v>29.85</c:v>
                </c:pt>
              </c:numCache>
            </c:numRef>
          </c:val>
          <c:extLst xmlns:c16r2="http://schemas.microsoft.com/office/drawing/2015/06/chart">
            <c:ext xmlns:c16="http://schemas.microsoft.com/office/drawing/2014/chart" uri="{C3380CC4-5D6E-409C-BE32-E72D297353CC}">
              <c16:uniqueId val="{00000001-4008-4B50-B93A-501AB46470A7}"/>
            </c:ext>
          </c:extLst>
        </c:ser>
        <c:ser>
          <c:idx val="2"/>
          <c:order val="2"/>
          <c:tx>
            <c:strRef>
              <c:f>Sheet1!$D$10</c:f>
              <c:strCache>
                <c:ptCount val="1"/>
                <c:pt idx="0">
                  <c:v>Neutral</c:v>
                </c:pt>
              </c:strCache>
            </c:strRef>
          </c:tx>
          <c:spPr>
            <a:solidFill>
              <a:srgbClr val="FFC000"/>
            </a:solidFill>
          </c:spPr>
          <c:invertIfNegative val="0"/>
          <c:cat>
            <c:strRef>
              <c:f>Sheet1!$A$11:$A$15</c:f>
              <c:strCache>
                <c:ptCount val="5"/>
                <c:pt idx="0">
                  <c:v>Better connection</c:v>
                </c:pt>
                <c:pt idx="1">
                  <c:v>Better care</c:v>
                </c:pt>
                <c:pt idx="2">
                  <c:v>Better convenience</c:v>
                </c:pt>
                <c:pt idx="3">
                  <c:v>Better comfort</c:v>
                </c:pt>
                <c:pt idx="4">
                  <c:v>Prefer virtual to in-person visits</c:v>
                </c:pt>
              </c:strCache>
            </c:strRef>
          </c:cat>
          <c:val>
            <c:numRef>
              <c:f>Sheet1!$D$11:$D$15</c:f>
              <c:numCache>
                <c:formatCode>General</c:formatCode>
                <c:ptCount val="5"/>
                <c:pt idx="0">
                  <c:v>33.82</c:v>
                </c:pt>
                <c:pt idx="1">
                  <c:v>44.12</c:v>
                </c:pt>
                <c:pt idx="2">
                  <c:v>5.88</c:v>
                </c:pt>
                <c:pt idx="3">
                  <c:v>22.39</c:v>
                </c:pt>
                <c:pt idx="4">
                  <c:v>26.87</c:v>
                </c:pt>
              </c:numCache>
            </c:numRef>
          </c:val>
          <c:extLst xmlns:c16r2="http://schemas.microsoft.com/office/drawing/2015/06/chart">
            <c:ext xmlns:c16="http://schemas.microsoft.com/office/drawing/2014/chart" uri="{C3380CC4-5D6E-409C-BE32-E72D297353CC}">
              <c16:uniqueId val="{00000002-4008-4B50-B93A-501AB46470A7}"/>
            </c:ext>
          </c:extLst>
        </c:ser>
        <c:ser>
          <c:idx val="1"/>
          <c:order val="3"/>
          <c:tx>
            <c:strRef>
              <c:f>Sheet1!$C$10</c:f>
              <c:strCache>
                <c:ptCount val="1"/>
                <c:pt idx="0">
                  <c:v>Disagree</c:v>
                </c:pt>
              </c:strCache>
            </c:strRef>
          </c:tx>
          <c:spPr>
            <a:solidFill>
              <a:srgbClr val="ED7D31"/>
            </a:solidFill>
          </c:spPr>
          <c:invertIfNegative val="0"/>
          <c:cat>
            <c:strRef>
              <c:f>Sheet1!$A$11:$A$15</c:f>
              <c:strCache>
                <c:ptCount val="5"/>
                <c:pt idx="0">
                  <c:v>Better connection</c:v>
                </c:pt>
                <c:pt idx="1">
                  <c:v>Better care</c:v>
                </c:pt>
                <c:pt idx="2">
                  <c:v>Better convenience</c:v>
                </c:pt>
                <c:pt idx="3">
                  <c:v>Better comfort</c:v>
                </c:pt>
                <c:pt idx="4">
                  <c:v>Prefer virtual to in-person visits</c:v>
                </c:pt>
              </c:strCache>
            </c:strRef>
          </c:cat>
          <c:val>
            <c:numRef>
              <c:f>Sheet1!$C$11:$C$15</c:f>
              <c:numCache>
                <c:formatCode>General</c:formatCode>
                <c:ptCount val="5"/>
                <c:pt idx="0">
                  <c:v>16.18</c:v>
                </c:pt>
                <c:pt idx="1">
                  <c:v>16.18</c:v>
                </c:pt>
                <c:pt idx="2">
                  <c:v>1.47</c:v>
                </c:pt>
                <c:pt idx="3">
                  <c:v>13.43</c:v>
                </c:pt>
                <c:pt idx="4">
                  <c:v>16.420000000000002</c:v>
                </c:pt>
              </c:numCache>
            </c:numRef>
          </c:val>
          <c:extLst xmlns:c16r2="http://schemas.microsoft.com/office/drawing/2015/06/chart">
            <c:ext xmlns:c16="http://schemas.microsoft.com/office/drawing/2014/chart" uri="{C3380CC4-5D6E-409C-BE32-E72D297353CC}">
              <c16:uniqueId val="{00000003-4008-4B50-B93A-501AB46470A7}"/>
            </c:ext>
          </c:extLst>
        </c:ser>
        <c:ser>
          <c:idx val="0"/>
          <c:order val="4"/>
          <c:tx>
            <c:strRef>
              <c:f>Sheet1!$B$10</c:f>
              <c:strCache>
                <c:ptCount val="1"/>
                <c:pt idx="0">
                  <c:v>Strongly Disagree</c:v>
                </c:pt>
              </c:strCache>
            </c:strRef>
          </c:tx>
          <c:spPr>
            <a:solidFill>
              <a:srgbClr val="C00000"/>
            </a:solidFill>
          </c:spPr>
          <c:invertIfNegative val="0"/>
          <c:cat>
            <c:strRef>
              <c:f>Sheet1!$A$11:$A$15</c:f>
              <c:strCache>
                <c:ptCount val="5"/>
                <c:pt idx="0">
                  <c:v>Better connection</c:v>
                </c:pt>
                <c:pt idx="1">
                  <c:v>Better care</c:v>
                </c:pt>
                <c:pt idx="2">
                  <c:v>Better convenience</c:v>
                </c:pt>
                <c:pt idx="3">
                  <c:v>Better comfort</c:v>
                </c:pt>
                <c:pt idx="4">
                  <c:v>Prefer virtual to in-person visits</c:v>
                </c:pt>
              </c:strCache>
            </c:strRef>
          </c:cat>
          <c:val>
            <c:numRef>
              <c:f>Sheet1!$B$11:$B$15</c:f>
              <c:numCache>
                <c:formatCode>General</c:formatCode>
                <c:ptCount val="5"/>
                <c:pt idx="0">
                  <c:v>7.35</c:v>
                </c:pt>
                <c:pt idx="1">
                  <c:v>5.88</c:v>
                </c:pt>
                <c:pt idx="2">
                  <c:v>0</c:v>
                </c:pt>
                <c:pt idx="3">
                  <c:v>1.49</c:v>
                </c:pt>
                <c:pt idx="4">
                  <c:v>1.49</c:v>
                </c:pt>
              </c:numCache>
            </c:numRef>
          </c:val>
          <c:extLst xmlns:c16r2="http://schemas.microsoft.com/office/drawing/2015/06/chart">
            <c:ext xmlns:c16="http://schemas.microsoft.com/office/drawing/2014/chart" uri="{C3380CC4-5D6E-409C-BE32-E72D297353CC}">
              <c16:uniqueId val="{00000004-4008-4B50-B93A-501AB46470A7}"/>
            </c:ext>
          </c:extLst>
        </c:ser>
        <c:dLbls>
          <c:showLegendKey val="0"/>
          <c:showVal val="0"/>
          <c:showCatName val="0"/>
          <c:showSerName val="0"/>
          <c:showPercent val="0"/>
          <c:showBubbleSize val="0"/>
        </c:dLbls>
        <c:gapWidth val="95"/>
        <c:overlap val="100"/>
        <c:axId val="446732272"/>
        <c:axId val="446733840"/>
      </c:barChart>
      <c:catAx>
        <c:axId val="446732272"/>
        <c:scaling>
          <c:orientation val="maxMin"/>
        </c:scaling>
        <c:delete val="0"/>
        <c:axPos val="l"/>
        <c:numFmt formatCode="General" sourceLinked="0"/>
        <c:majorTickMark val="none"/>
        <c:minorTickMark val="none"/>
        <c:tickLblPos val="nextTo"/>
        <c:txPr>
          <a:bodyPr/>
          <a:lstStyle/>
          <a:p>
            <a:pPr>
              <a:defRPr sz="1100" b="1"/>
            </a:pPr>
            <a:endParaRPr lang="en-US"/>
          </a:p>
        </c:txPr>
        <c:crossAx val="446733840"/>
        <c:crosses val="autoZero"/>
        <c:auto val="1"/>
        <c:lblAlgn val="ctr"/>
        <c:lblOffset val="100"/>
        <c:noMultiLvlLbl val="0"/>
      </c:catAx>
      <c:valAx>
        <c:axId val="446733840"/>
        <c:scaling>
          <c:orientation val="minMax"/>
        </c:scaling>
        <c:delete val="0"/>
        <c:axPos val="t"/>
        <c:majorGridlines>
          <c:spPr>
            <a:ln>
              <a:noFill/>
            </a:ln>
          </c:spPr>
        </c:majorGridlines>
        <c:numFmt formatCode="0%" sourceLinked="1"/>
        <c:majorTickMark val="out"/>
        <c:minorTickMark val="none"/>
        <c:tickLblPos val="nextTo"/>
        <c:crossAx val="446732272"/>
        <c:crosses val="autoZero"/>
        <c:crossBetween val="between"/>
      </c:valAx>
    </c:plotArea>
    <c:legend>
      <c:legendPos val="t"/>
      <c:overlay val="0"/>
    </c:legend>
    <c:plotVisOnly val="1"/>
    <c:dispBlanksAs val="gap"/>
    <c:showDLblsOverMax val="0"/>
  </c:chart>
  <c:spPr>
    <a:solidFill>
      <a:sysClr val="window" lastClr="FFFFFF"/>
    </a:solidFill>
    <a:ln>
      <a:solidFill>
        <a:sysClr val="windowText" lastClr="000000"/>
      </a:solidFill>
    </a:ln>
    <a:effectLst>
      <a:outerShdw blurRad="63500" sx="102000" sy="102000" algn="ctr" rotWithShape="0">
        <a:prstClr val="black">
          <a:alpha val="40000"/>
        </a:prstClr>
      </a:outerShdw>
    </a:effectLst>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AA935C-8CEB-4C27-8A1D-4DCA42DE7F5A}" type="datetimeFigureOut">
              <a:rPr lang="en-US" smtClean="0"/>
              <a:t>12/9/2016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322134-8946-479D-A9B8-5BB92B129D2E}" type="slidenum">
              <a:rPr lang="en-US" smtClean="0"/>
              <a:t>‹#›</a:t>
            </a:fld>
            <a:endParaRPr lang="en-US"/>
          </a:p>
        </p:txBody>
      </p:sp>
    </p:spTree>
    <p:extLst>
      <p:ext uri="{BB962C8B-B14F-4D97-AF65-F5344CB8AC3E}">
        <p14:creationId xmlns:p14="http://schemas.microsoft.com/office/powerpoint/2010/main" val="41343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A94760-5CDD-422E-8BBC-785BBE3C6938}" type="slidenum">
              <a:rPr lang="en-US" smtClean="0"/>
              <a:pPr>
                <a:defRPr/>
              </a:pPr>
              <a:t>5</a:t>
            </a:fld>
            <a:endParaRPr lang="en-US" dirty="0"/>
          </a:p>
        </p:txBody>
      </p:sp>
    </p:spTree>
    <p:extLst>
      <p:ext uri="{BB962C8B-B14F-4D97-AF65-F5344CB8AC3E}">
        <p14:creationId xmlns:p14="http://schemas.microsoft.com/office/powerpoint/2010/main" val="284693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D537F7-17F6-48E6-AFD8-861E52D8A376}" type="slidenum">
              <a:rPr lang="en-US" smtClean="0"/>
              <a:pPr/>
              <a:t>12</a:t>
            </a:fld>
            <a:endParaRPr lang="en-US" dirty="0"/>
          </a:p>
        </p:txBody>
      </p:sp>
    </p:spTree>
    <p:extLst>
      <p:ext uri="{BB962C8B-B14F-4D97-AF65-F5344CB8AC3E}">
        <p14:creationId xmlns:p14="http://schemas.microsoft.com/office/powerpoint/2010/main" val="316274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Source: abstract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2799" indent="-293384" eaLnBrk="0" hangingPunct="0">
              <a:defRPr>
                <a:solidFill>
                  <a:schemeClr val="tx1"/>
                </a:solidFill>
                <a:latin typeface="Arial" charset="0"/>
              </a:defRPr>
            </a:lvl2pPr>
            <a:lvl3pPr marL="1173538" indent="-234707" eaLnBrk="0" hangingPunct="0">
              <a:defRPr>
                <a:solidFill>
                  <a:schemeClr val="tx1"/>
                </a:solidFill>
                <a:latin typeface="Arial" charset="0"/>
              </a:defRPr>
            </a:lvl3pPr>
            <a:lvl4pPr marL="1642955" indent="-234707" eaLnBrk="0" hangingPunct="0">
              <a:defRPr>
                <a:solidFill>
                  <a:schemeClr val="tx1"/>
                </a:solidFill>
                <a:latin typeface="Arial" charset="0"/>
              </a:defRPr>
            </a:lvl4pPr>
            <a:lvl5pPr marL="2112369" indent="-234707" eaLnBrk="0" hangingPunct="0">
              <a:defRPr>
                <a:solidFill>
                  <a:schemeClr val="tx1"/>
                </a:solidFill>
                <a:latin typeface="Arial" charset="0"/>
              </a:defRPr>
            </a:lvl5pPr>
            <a:lvl6pPr marL="2581783" indent="-234707" eaLnBrk="0" fontAlgn="base" hangingPunct="0">
              <a:spcBef>
                <a:spcPct val="0"/>
              </a:spcBef>
              <a:spcAft>
                <a:spcPct val="0"/>
              </a:spcAft>
              <a:defRPr>
                <a:solidFill>
                  <a:schemeClr val="tx1"/>
                </a:solidFill>
                <a:latin typeface="Arial" charset="0"/>
              </a:defRPr>
            </a:lvl6pPr>
            <a:lvl7pPr marL="3051200" indent="-234707" eaLnBrk="0" fontAlgn="base" hangingPunct="0">
              <a:spcBef>
                <a:spcPct val="0"/>
              </a:spcBef>
              <a:spcAft>
                <a:spcPct val="0"/>
              </a:spcAft>
              <a:defRPr>
                <a:solidFill>
                  <a:schemeClr val="tx1"/>
                </a:solidFill>
                <a:latin typeface="Arial" charset="0"/>
              </a:defRPr>
            </a:lvl7pPr>
            <a:lvl8pPr marL="3520616" indent="-234707" eaLnBrk="0" fontAlgn="base" hangingPunct="0">
              <a:spcBef>
                <a:spcPct val="0"/>
              </a:spcBef>
              <a:spcAft>
                <a:spcPct val="0"/>
              </a:spcAft>
              <a:defRPr>
                <a:solidFill>
                  <a:schemeClr val="tx1"/>
                </a:solidFill>
                <a:latin typeface="Arial" charset="0"/>
              </a:defRPr>
            </a:lvl8pPr>
            <a:lvl9pPr marL="3990034" indent="-234707" eaLnBrk="0" fontAlgn="base" hangingPunct="0">
              <a:spcBef>
                <a:spcPct val="0"/>
              </a:spcBef>
              <a:spcAft>
                <a:spcPct val="0"/>
              </a:spcAft>
              <a:defRPr>
                <a:solidFill>
                  <a:schemeClr val="tx1"/>
                </a:solidFill>
                <a:latin typeface="Arial" charset="0"/>
              </a:defRPr>
            </a:lvl9pPr>
          </a:lstStyle>
          <a:p>
            <a:pPr eaLnBrk="1" hangingPunct="1"/>
            <a:fld id="{3B0157BD-95F3-49FA-AA62-BC1FA20DE092}" type="slidenum">
              <a:rPr lang="en-US" smtClean="0"/>
              <a:pPr eaLnBrk="1" hangingPunct="1"/>
              <a:t>15</a:t>
            </a:fld>
            <a:endParaRPr lang="en-US" smtClean="0"/>
          </a:p>
        </p:txBody>
      </p:sp>
    </p:spTree>
    <p:extLst>
      <p:ext uri="{BB962C8B-B14F-4D97-AF65-F5344CB8AC3E}">
        <p14:creationId xmlns:p14="http://schemas.microsoft.com/office/powerpoint/2010/main" val="414192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C3E54-5D01-4CE6-B3ED-4C124B48883D}" type="slidenum">
              <a:rPr lang="en-US" smtClean="0"/>
              <a:t>24</a:t>
            </a:fld>
            <a:endParaRPr lang="en-US"/>
          </a:p>
        </p:txBody>
      </p:sp>
    </p:spTree>
    <p:extLst>
      <p:ext uri="{BB962C8B-B14F-4D97-AF65-F5344CB8AC3E}">
        <p14:creationId xmlns:p14="http://schemas.microsoft.com/office/powerpoint/2010/main" val="124561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6A7A4A-6915-47A7-8272-98C0AD19DD72}"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416272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A7A4A-6915-47A7-8272-98C0AD19DD72}"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398380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A7A4A-6915-47A7-8272-98C0AD19DD72}"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414815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A7A4A-6915-47A7-8272-98C0AD19DD72}"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14877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6A7A4A-6915-47A7-8272-98C0AD19DD72}"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160563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6A7A4A-6915-47A7-8272-98C0AD19DD72}"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81507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6A7A4A-6915-47A7-8272-98C0AD19DD72}"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52846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6A7A4A-6915-47A7-8272-98C0AD19DD72}"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102241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A7A4A-6915-47A7-8272-98C0AD19DD72}"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287363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6A7A4A-6915-47A7-8272-98C0AD19DD72}"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179788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6A7A4A-6915-47A7-8272-98C0AD19DD72}"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F45F6-9E30-4C6B-B014-FE78D753C057}" type="slidenum">
              <a:rPr lang="en-US" smtClean="0"/>
              <a:t>‹#›</a:t>
            </a:fld>
            <a:endParaRPr lang="en-US"/>
          </a:p>
        </p:txBody>
      </p:sp>
    </p:spTree>
    <p:extLst>
      <p:ext uri="{BB962C8B-B14F-4D97-AF65-F5344CB8AC3E}">
        <p14:creationId xmlns:p14="http://schemas.microsoft.com/office/powerpoint/2010/main" val="62543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A7A4A-6915-47A7-8272-98C0AD19DD72}" type="datetimeFigureOut">
              <a:rPr lang="en-US" smtClean="0"/>
              <a:t>12/9/2016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F45F6-9E30-4C6B-B014-FE78D753C057}" type="slidenum">
              <a:rPr lang="en-US" smtClean="0"/>
              <a:t>‹#›</a:t>
            </a:fld>
            <a:endParaRPr lang="en-US"/>
          </a:p>
        </p:txBody>
      </p:sp>
    </p:spTree>
    <p:extLst>
      <p:ext uri="{BB962C8B-B14F-4D97-AF65-F5344CB8AC3E}">
        <p14:creationId xmlns:p14="http://schemas.microsoft.com/office/powerpoint/2010/main" val="2604093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440" y="2687540"/>
            <a:ext cx="5275690" cy="766763"/>
          </a:xfrm>
        </p:spPr>
        <p:txBody>
          <a:bodyPr>
            <a:normAutofit/>
          </a:bodyPr>
          <a:lstStyle/>
          <a:p>
            <a:r>
              <a:rPr lang="en-US" sz="4400" b="1" dirty="0" smtClean="0">
                <a:latin typeface="+mn-lt"/>
              </a:rPr>
              <a:t>State of Telemedicine</a:t>
            </a:r>
            <a:endParaRPr lang="en-US" sz="4400" b="1" dirty="0">
              <a:latin typeface="+mn-lt"/>
            </a:endParaRPr>
          </a:p>
        </p:txBody>
      </p:sp>
      <p:sp>
        <p:nvSpPr>
          <p:cNvPr id="6" name="TextBox 5"/>
          <p:cNvSpPr txBox="1"/>
          <p:nvPr/>
        </p:nvSpPr>
        <p:spPr>
          <a:xfrm>
            <a:off x="3593989" y="5271714"/>
            <a:ext cx="4247894" cy="646331"/>
          </a:xfrm>
          <a:prstGeom prst="rect">
            <a:avLst/>
          </a:prstGeom>
          <a:noFill/>
        </p:spPr>
        <p:txBody>
          <a:bodyPr wrap="none" rtlCol="0">
            <a:spAutoFit/>
          </a:bodyPr>
          <a:lstStyle/>
          <a:p>
            <a:r>
              <a:rPr lang="en-US" b="1" dirty="0" smtClean="0"/>
              <a:t>Hill briefing on new telemedicine evidence</a:t>
            </a:r>
          </a:p>
          <a:p>
            <a:r>
              <a:rPr lang="en-US" b="1" dirty="0" smtClean="0"/>
              <a:t>December 9, 2016</a:t>
            </a:r>
            <a:endParaRPr lang="en-US" b="1" dirty="0"/>
          </a:p>
        </p:txBody>
      </p:sp>
      <p:pic>
        <p:nvPicPr>
          <p:cNvPr id="1030" name="Picture 6" descr="Coat of arms 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40" y="4785253"/>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9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2598"/>
            <a:ext cx="9067800" cy="868362"/>
          </a:xfrm>
        </p:spPr>
        <p:txBody>
          <a:bodyPr>
            <a:noAutofit/>
          </a:bodyPr>
          <a:lstStyle/>
          <a:p>
            <a:pPr algn="l"/>
            <a:r>
              <a:rPr lang="en-US" sz="3200" b="1" dirty="0" smtClean="0">
                <a:latin typeface="+mn-lt"/>
              </a:rPr>
              <a:t>The study was national in scope</a:t>
            </a:r>
            <a:endParaRPr lang="en-US" sz="3200" b="1" dirty="0">
              <a:latin typeface="+mn-lt"/>
            </a:endParaRPr>
          </a:p>
        </p:txBody>
      </p:sp>
      <p:sp>
        <p:nvSpPr>
          <p:cNvPr id="5" name="TextBox 4"/>
          <p:cNvSpPr txBox="1"/>
          <p:nvPr/>
        </p:nvSpPr>
        <p:spPr>
          <a:xfrm>
            <a:off x="79041" y="5892969"/>
            <a:ext cx="1981200" cy="507831"/>
          </a:xfrm>
          <a:prstGeom prst="rect">
            <a:avLst/>
          </a:prstGeom>
          <a:solidFill>
            <a:schemeClr val="bg1"/>
          </a:solidFill>
          <a:effectLst/>
        </p:spPr>
        <p:txBody>
          <a:bodyPr wrap="square" rtlCol="0">
            <a:spAutoFit/>
          </a:bodyPr>
          <a:lstStyle/>
          <a:p>
            <a:r>
              <a:rPr lang="en-US" sz="1350" b="1" dirty="0" smtClean="0"/>
              <a:t>In collaboration with: </a:t>
            </a:r>
          </a:p>
          <a:p>
            <a:endParaRPr lang="en-US" sz="1350" b="1" dirty="0"/>
          </a:p>
        </p:txBody>
      </p:sp>
      <p:pic>
        <p:nvPicPr>
          <p:cNvPr id="6" name="Picture 5" descr="SBR logo small.png"/>
          <p:cNvPicPr>
            <a:picLocks noChangeAspect="1"/>
          </p:cNvPicPr>
          <p:nvPr/>
        </p:nvPicPr>
        <p:blipFill>
          <a:blip r:embed="rId2" cstate="print"/>
          <a:stretch>
            <a:fillRect/>
          </a:stretch>
        </p:blipFill>
        <p:spPr>
          <a:xfrm>
            <a:off x="6095104" y="5715000"/>
            <a:ext cx="1448696" cy="609600"/>
          </a:xfrm>
          <a:prstGeom prst="rect">
            <a:avLst/>
          </a:prstGeom>
          <a:effectLst>
            <a:outerShdw blurRad="50800" dist="38100" dir="2700000" algn="tl" rotWithShape="0">
              <a:prstClr val="black">
                <a:alpha val="40000"/>
              </a:prstClr>
            </a:outerShdw>
          </a:effectLst>
        </p:spPr>
      </p:pic>
      <p:pic>
        <p:nvPicPr>
          <p:cNvPr id="7" name="Picture 6" descr="plmlogo_rgb.jpg"/>
          <p:cNvPicPr>
            <a:picLocks noChangeAspect="1"/>
          </p:cNvPicPr>
          <p:nvPr/>
        </p:nvPicPr>
        <p:blipFill>
          <a:blip r:embed="rId3" cstate="print"/>
          <a:stretch>
            <a:fillRect/>
          </a:stretch>
        </p:blipFill>
        <p:spPr>
          <a:xfrm>
            <a:off x="6066430" y="6400800"/>
            <a:ext cx="1477370" cy="228600"/>
          </a:xfrm>
          <a:prstGeom prst="rect">
            <a:avLst/>
          </a:prstGeom>
          <a:effectLst>
            <a:outerShdw blurRad="50800" dist="38100" dir="2700000" algn="tl" rotWithShape="0">
              <a:prstClr val="black">
                <a:alpha val="40000"/>
              </a:prstClr>
            </a:outerShdw>
          </a:effectLst>
        </p:spPr>
      </p:pic>
      <p:pic>
        <p:nvPicPr>
          <p:cNvPr id="8" name="Picture 7" descr="Vidyo Logo_(Large).jpg"/>
          <p:cNvPicPr>
            <a:picLocks noChangeAspect="1"/>
          </p:cNvPicPr>
          <p:nvPr/>
        </p:nvPicPr>
        <p:blipFill>
          <a:blip r:embed="rId4" cstate="print"/>
          <a:stretch>
            <a:fillRect/>
          </a:stretch>
        </p:blipFill>
        <p:spPr>
          <a:xfrm>
            <a:off x="7718347" y="5867400"/>
            <a:ext cx="663653" cy="609600"/>
          </a:xfrm>
          <a:prstGeom prst="rect">
            <a:avLst/>
          </a:prstGeom>
          <a:effectLst>
            <a:outerShdw blurRad="50800" dist="38100" dir="2700000" algn="tl" rotWithShape="0">
              <a:prstClr val="black">
                <a:alpha val="40000"/>
              </a:prstClr>
            </a:outerShdw>
          </a:effectLst>
        </p:spPr>
      </p:pic>
      <p:pic>
        <p:nvPicPr>
          <p:cNvPr id="9" name="Picture 8" descr="NPF.bmp"/>
          <p:cNvPicPr>
            <a:picLocks noChangeAspect="1"/>
          </p:cNvPicPr>
          <p:nvPr/>
        </p:nvPicPr>
        <p:blipFill>
          <a:blip r:embed="rId5" cstate="print"/>
          <a:stretch>
            <a:fillRect/>
          </a:stretch>
        </p:blipFill>
        <p:spPr>
          <a:xfrm>
            <a:off x="3597434" y="5782571"/>
            <a:ext cx="2283159" cy="709479"/>
          </a:xfrm>
          <a:prstGeom prst="rect">
            <a:avLst/>
          </a:prstGeom>
          <a:effectLst>
            <a:outerShdw blurRad="50800" dist="38100" dir="2700000" algn="tl" rotWithShape="0">
              <a:prstClr val="black">
                <a:alpha val="40000"/>
              </a:prstClr>
            </a:outerShdw>
          </a:effectLst>
        </p:spPr>
      </p:pic>
      <p:pic>
        <p:nvPicPr>
          <p:cNvPr id="10" name="Picture 9" descr="PCORI-LOGO.jpg"/>
          <p:cNvPicPr>
            <a:picLocks noChangeAspect="1"/>
          </p:cNvPicPr>
          <p:nvPr/>
        </p:nvPicPr>
        <p:blipFill>
          <a:blip r:embed="rId6" cstate="print"/>
          <a:stretch>
            <a:fillRect/>
          </a:stretch>
        </p:blipFill>
        <p:spPr>
          <a:xfrm>
            <a:off x="2007647" y="5746926"/>
            <a:ext cx="1408684" cy="838200"/>
          </a:xfrm>
          <a:prstGeom prst="rect">
            <a:avLst/>
          </a:prstGeom>
          <a:effectLst>
            <a:outerShdw blurRad="50800" dist="38100" dir="2700000" algn="tl" rotWithShape="0">
              <a:prstClr val="black">
                <a:alpha val="40000"/>
              </a:prstClr>
            </a:outerShdw>
          </a:effectLst>
        </p:spPr>
      </p:pic>
      <p:sp>
        <p:nvSpPr>
          <p:cNvPr id="33" name="TextBox 32"/>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10</a:t>
            </a:fld>
            <a:endParaRPr lang="en-US"/>
          </a:p>
        </p:txBody>
      </p:sp>
      <p:pic>
        <p:nvPicPr>
          <p:cNvPr id="34" name="Picture 33"/>
          <p:cNvPicPr>
            <a:picLocks noChangeAspect="1"/>
          </p:cNvPicPr>
          <p:nvPr/>
        </p:nvPicPr>
        <p:blipFill>
          <a:blip r:embed="rId7"/>
          <a:stretch>
            <a:fillRect/>
          </a:stretch>
        </p:blipFill>
        <p:spPr>
          <a:xfrm>
            <a:off x="0" y="938176"/>
            <a:ext cx="9144000" cy="4748117"/>
          </a:xfrm>
          <a:prstGeom prst="rect">
            <a:avLst/>
          </a:prstGeom>
        </p:spPr>
      </p:pic>
    </p:spTree>
    <p:extLst>
      <p:ext uri="{BB962C8B-B14F-4D97-AF65-F5344CB8AC3E}">
        <p14:creationId xmlns:p14="http://schemas.microsoft.com/office/powerpoint/2010/main" val="32491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1186" y="275368"/>
            <a:ext cx="8620443" cy="828869"/>
          </a:xfrm>
        </p:spPr>
        <p:txBody>
          <a:bodyPr>
            <a:normAutofit fontScale="90000"/>
          </a:bodyPr>
          <a:lstStyle/>
          <a:p>
            <a:pPr algn="l"/>
            <a:r>
              <a:rPr lang="en-US" sz="3200" b="1" dirty="0">
                <a:latin typeface="+mn-lt"/>
              </a:rPr>
              <a:t>Over 11,000 individuals from 80 countries and 50 states visited the study website</a:t>
            </a:r>
          </a:p>
        </p:txBody>
      </p:sp>
      <p:sp>
        <p:nvSpPr>
          <p:cNvPr id="5" name="TextBox 4"/>
          <p:cNvSpPr txBox="1"/>
          <p:nvPr/>
        </p:nvSpPr>
        <p:spPr>
          <a:xfrm>
            <a:off x="361186" y="1089724"/>
            <a:ext cx="4506426" cy="369332"/>
          </a:xfrm>
          <a:prstGeom prst="rect">
            <a:avLst/>
          </a:prstGeom>
          <a:noFill/>
        </p:spPr>
        <p:txBody>
          <a:bodyPr wrap="none" rtlCol="0">
            <a:spAutoFit/>
          </a:bodyPr>
          <a:lstStyle/>
          <a:p>
            <a:r>
              <a:rPr lang="en-US" b="1" dirty="0" smtClean="0"/>
              <a:t>Map of visitors to </a:t>
            </a:r>
            <a:r>
              <a:rPr lang="en-US" b="1" dirty="0" err="1" smtClean="0"/>
              <a:t>Connect.Parkinson</a:t>
            </a:r>
            <a:r>
              <a:rPr lang="en-US" b="1" dirty="0" smtClean="0"/>
              <a:t> website</a:t>
            </a:r>
            <a:endParaRPr lang="en-US"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7069"/>
            <a:ext cx="8057387" cy="479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11</a:t>
            </a:fld>
            <a:endParaRPr lang="en-US"/>
          </a:p>
        </p:txBody>
      </p:sp>
    </p:spTree>
    <p:extLst>
      <p:ext uri="{BB962C8B-B14F-4D97-AF65-F5344CB8AC3E}">
        <p14:creationId xmlns:p14="http://schemas.microsoft.com/office/powerpoint/2010/main" val="270370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7175" y="400861"/>
            <a:ext cx="8556171" cy="919056"/>
          </a:xfrm>
        </p:spPr>
        <p:txBody>
          <a:bodyPr>
            <a:noAutofit/>
          </a:bodyPr>
          <a:lstStyle/>
          <a:p>
            <a:pPr algn="l"/>
            <a:r>
              <a:rPr lang="en-US" sz="3200" b="1" dirty="0">
                <a:latin typeface="+mn-lt"/>
              </a:rPr>
              <a:t>Ultimately, 195 individuals were randomized across </a:t>
            </a:r>
            <a:r>
              <a:rPr lang="en-US" sz="3200" b="1" dirty="0" smtClean="0">
                <a:latin typeface="+mn-lt"/>
              </a:rPr>
              <a:t>18 </a:t>
            </a:r>
            <a:r>
              <a:rPr lang="en-US" sz="3200" b="1" dirty="0">
                <a:latin typeface="+mn-lt"/>
              </a:rPr>
              <a:t>sites</a:t>
            </a:r>
          </a:p>
        </p:txBody>
      </p:sp>
      <p:sp>
        <p:nvSpPr>
          <p:cNvPr id="3" name="Slide Number Placeholder 2"/>
          <p:cNvSpPr>
            <a:spLocks noGrp="1"/>
          </p:cNvSpPr>
          <p:nvPr>
            <p:ph type="sldNum" sz="quarter" idx="12"/>
          </p:nvPr>
        </p:nvSpPr>
        <p:spPr/>
        <p:txBody>
          <a:bodyPr/>
          <a:lstStyle/>
          <a:p>
            <a:fld id="{C199FA21-4B48-4EC0-835D-99B13F90C767}" type="slidenum">
              <a:rPr lang="en-US" smtClean="0"/>
              <a:t>12</a:t>
            </a:fld>
            <a:endParaRPr lang="en-US"/>
          </a:p>
        </p:txBody>
      </p:sp>
      <p:sp>
        <p:nvSpPr>
          <p:cNvPr id="34" name="TextBox 33"/>
          <p:cNvSpPr txBox="1"/>
          <p:nvPr/>
        </p:nvSpPr>
        <p:spPr>
          <a:xfrm>
            <a:off x="257175" y="1223918"/>
            <a:ext cx="3905043" cy="369332"/>
          </a:xfrm>
          <a:prstGeom prst="rect">
            <a:avLst/>
          </a:prstGeom>
          <a:noFill/>
        </p:spPr>
        <p:txBody>
          <a:bodyPr wrap="none" rtlCol="0">
            <a:spAutoFit/>
          </a:bodyPr>
          <a:lstStyle/>
          <a:p>
            <a:r>
              <a:rPr lang="en-US" b="1" dirty="0"/>
              <a:t>Map of </a:t>
            </a:r>
            <a:r>
              <a:rPr lang="en-US" b="1" dirty="0" err="1"/>
              <a:t>Connect.Parkinson</a:t>
            </a:r>
            <a:r>
              <a:rPr lang="en-US" b="1" dirty="0"/>
              <a:t> participants</a:t>
            </a:r>
          </a:p>
        </p:txBody>
      </p:sp>
      <p:sp>
        <p:nvSpPr>
          <p:cNvPr id="35" name="TextBox 34"/>
          <p:cNvSpPr txBox="1"/>
          <p:nvPr/>
        </p:nvSpPr>
        <p:spPr>
          <a:xfrm>
            <a:off x="316746" y="6464843"/>
            <a:ext cx="2997955" cy="207749"/>
          </a:xfrm>
          <a:prstGeom prst="rect">
            <a:avLst/>
          </a:prstGeom>
          <a:noFill/>
        </p:spPr>
        <p:txBody>
          <a:bodyPr wrap="square" rtlCol="0">
            <a:spAutoFit/>
          </a:bodyPr>
          <a:lstStyle/>
          <a:p>
            <a:pPr defTabSz="685800">
              <a:defRPr/>
            </a:pPr>
            <a:r>
              <a:rPr lang="en-US" sz="750" kern="0" dirty="0">
                <a:solidFill>
                  <a:prstClr val="black"/>
                </a:solidFill>
              </a:rPr>
              <a:t>Source: Connect.Parkinson study</a:t>
            </a:r>
          </a:p>
        </p:txBody>
      </p:sp>
      <p:pic>
        <p:nvPicPr>
          <p:cNvPr id="7" name="Picture 6"/>
          <p:cNvPicPr>
            <a:picLocks noChangeAspect="1"/>
          </p:cNvPicPr>
          <p:nvPr/>
        </p:nvPicPr>
        <p:blipFill rotWithShape="1">
          <a:blip r:embed="rId3"/>
          <a:srcRect r="3376"/>
          <a:stretch/>
        </p:blipFill>
        <p:spPr>
          <a:xfrm>
            <a:off x="257175" y="1600200"/>
            <a:ext cx="8529760" cy="4648200"/>
          </a:xfrm>
          <a:prstGeom prst="rect">
            <a:avLst/>
          </a:prstGeom>
        </p:spPr>
      </p:pic>
    </p:spTree>
    <p:extLst>
      <p:ext uri="{BB962C8B-B14F-4D97-AF65-F5344CB8AC3E}">
        <p14:creationId xmlns:p14="http://schemas.microsoft.com/office/powerpoint/2010/main" val="3369028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4061" y="251673"/>
            <a:ext cx="8583936" cy="1085822"/>
          </a:xfrm>
        </p:spPr>
        <p:txBody>
          <a:bodyPr>
            <a:noAutofit/>
          </a:bodyPr>
          <a:lstStyle/>
          <a:p>
            <a:r>
              <a:rPr lang="en-US" sz="3000" b="1" dirty="0">
                <a:latin typeface="+mn-lt"/>
              </a:rPr>
              <a:t>P</a:t>
            </a:r>
            <a:r>
              <a:rPr lang="en-US" sz="3000" b="1" dirty="0" smtClean="0">
                <a:latin typeface="+mn-lt"/>
              </a:rPr>
              <a:t>articipants were well educated and likely receiving good care</a:t>
            </a:r>
            <a:endParaRPr lang="en-US" sz="3000" b="1" dirty="0">
              <a:latin typeface="+mn-lt"/>
            </a:endParaRPr>
          </a:p>
        </p:txBody>
      </p:sp>
      <p:sp>
        <p:nvSpPr>
          <p:cNvPr id="5" name="TextBox 4"/>
          <p:cNvSpPr txBox="1"/>
          <p:nvPr/>
        </p:nvSpPr>
        <p:spPr>
          <a:xfrm>
            <a:off x="239445" y="1133984"/>
            <a:ext cx="4399218" cy="369332"/>
          </a:xfrm>
          <a:prstGeom prst="rect">
            <a:avLst/>
          </a:prstGeom>
          <a:noFill/>
        </p:spPr>
        <p:txBody>
          <a:bodyPr wrap="none" rtlCol="0">
            <a:spAutoFit/>
          </a:bodyPr>
          <a:lstStyle/>
          <a:p>
            <a:r>
              <a:rPr lang="en-US" b="1" dirty="0" err="1" smtClean="0"/>
              <a:t>Connect.Parkinson</a:t>
            </a:r>
            <a:r>
              <a:rPr lang="en-US" b="1" dirty="0" smtClean="0"/>
              <a:t> participant baseline data</a:t>
            </a:r>
            <a:endParaRPr lang="en-US" b="1" dirty="0"/>
          </a:p>
        </p:txBody>
      </p:sp>
      <p:sp>
        <p:nvSpPr>
          <p:cNvPr id="6" name="TextBox 5"/>
          <p:cNvSpPr txBox="1"/>
          <p:nvPr/>
        </p:nvSpPr>
        <p:spPr>
          <a:xfrm>
            <a:off x="249626" y="6573792"/>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graphicFrame>
        <p:nvGraphicFramePr>
          <p:cNvPr id="7" name="Table 6"/>
          <p:cNvGraphicFramePr>
            <a:graphicFrameLocks noGrp="1"/>
          </p:cNvGraphicFramePr>
          <p:nvPr>
            <p:extLst>
              <p:ext uri="{D42A27DB-BD31-4B8C-83A1-F6EECF244321}">
                <p14:modId xmlns:p14="http://schemas.microsoft.com/office/powerpoint/2010/main" val="3679250406"/>
              </p:ext>
            </p:extLst>
          </p:nvPr>
        </p:nvGraphicFramePr>
        <p:xfrm>
          <a:off x="333956" y="1570545"/>
          <a:ext cx="8563554" cy="500324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835257">
                  <a:extLst>
                    <a:ext uri="{9D8B030D-6E8A-4147-A177-3AD203B41FA5}">
                      <a16:colId xmlns:a16="http://schemas.microsoft.com/office/drawing/2014/main" xmlns="" val="977651752"/>
                    </a:ext>
                  </a:extLst>
                </a:gridCol>
                <a:gridCol w="1628432">
                  <a:extLst>
                    <a:ext uri="{9D8B030D-6E8A-4147-A177-3AD203B41FA5}">
                      <a16:colId xmlns:a16="http://schemas.microsoft.com/office/drawing/2014/main" xmlns="" val="1689390777"/>
                    </a:ext>
                  </a:extLst>
                </a:gridCol>
                <a:gridCol w="1568350">
                  <a:extLst>
                    <a:ext uri="{9D8B030D-6E8A-4147-A177-3AD203B41FA5}">
                      <a16:colId xmlns:a16="http://schemas.microsoft.com/office/drawing/2014/main" xmlns="" val="2579571688"/>
                    </a:ext>
                  </a:extLst>
                </a:gridCol>
                <a:gridCol w="1531515">
                  <a:extLst>
                    <a:ext uri="{9D8B030D-6E8A-4147-A177-3AD203B41FA5}">
                      <a16:colId xmlns:a16="http://schemas.microsoft.com/office/drawing/2014/main" xmlns="" val="2414444104"/>
                    </a:ext>
                  </a:extLst>
                </a:gridCol>
              </a:tblGrid>
              <a:tr h="455906">
                <a:tc>
                  <a:txBody>
                    <a:bodyPr/>
                    <a:lstStyle/>
                    <a:p>
                      <a:pPr marL="0" marR="0">
                        <a:spcBef>
                          <a:spcPts val="0"/>
                        </a:spcBef>
                        <a:spcAft>
                          <a:spcPts val="0"/>
                        </a:spcAft>
                        <a:tabLst>
                          <a:tab pos="1241425" algn="ct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All randomized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participants (n = 195)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Virtual house calls (n=97)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Usual care (n=98)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991948017"/>
                  </a:ext>
                </a:extLst>
              </a:tr>
              <a:tr h="274009">
                <a:tc gridSpan="4">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Demographics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73587873"/>
                  </a:ext>
                </a:extLst>
              </a:tr>
              <a:tr h="244532">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Age as of screening , [mean (SD)]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66.4 (8.1)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65.9 (7.8)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66.9 (8.5)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82640386"/>
                  </a:ext>
                </a:extLst>
              </a:tr>
              <a:tr h="244532">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Women [n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91 (46.7)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49 (50.5)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42 (42.8)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3428596"/>
                  </a:ext>
                </a:extLst>
              </a:tr>
              <a:tr h="244532">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White [</a:t>
                      </a:r>
                      <a:r>
                        <a:rPr lang="en-US" sz="1400" b="0" dirty="0" smtClean="0">
                          <a:effectLst/>
                          <a:latin typeface="Calibri" panose="020F0502020204030204" pitchFamily="34" charset="0"/>
                          <a:ea typeface="Calibri" panose="020F0502020204030204" pitchFamily="34" charset="0"/>
                          <a:cs typeface="Times New Roman" panose="02020603050405020304" pitchFamily="18" charset="0"/>
                        </a:rPr>
                        <a:t>n</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187 (95.9)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92 (94.9)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95 (96.9)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18610000"/>
                  </a:ext>
                </a:extLst>
              </a:tr>
              <a:tr h="244532">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Bachelor’s degree or higher education, [n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143 (73.3)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71 (73.2)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72 (73.5)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4370965"/>
                  </a:ext>
                </a:extLst>
              </a:tr>
              <a:tr h="290881">
                <a:tc gridSpan="4">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Internet use and familiarity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32331764"/>
                  </a:ext>
                </a:extLst>
              </a:tr>
              <a:tr h="48906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Participants that use the internet or email at home [n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187 (95.9)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95 (97.9)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92 (93.9)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7421681"/>
                  </a:ext>
                </a:extLst>
              </a:tr>
              <a:tr h="733596">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Participants that have ever used their desktop or laptop computer to participate in a video call or video chat [n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105 (53.8)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43 (44.3)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62 (63.3)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37124191"/>
                  </a:ext>
                </a:extLst>
              </a:tr>
              <a:tr h="265868">
                <a:tc gridSpan="4">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Clinical characteristics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58078199"/>
                  </a:ext>
                </a:extLst>
              </a:tr>
              <a:tr h="287955">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Parkinson disease duration – year (n = 185)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8.0 (5.6)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8.3 (6.15)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7.6 (4.9)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0519922"/>
                  </a:ext>
                </a:extLst>
              </a:tr>
              <a:tr h="249713">
                <a:tc gridSpan="4">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Parkinson disease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41520557"/>
                  </a:ext>
                </a:extLst>
              </a:tr>
              <a:tr h="489064">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Participants that have seen a Parkinson disease specialist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in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last 12 months [n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143 (73.3)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64 (66.0)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79 (80.6)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83489170"/>
                  </a:ext>
                </a:extLst>
              </a:tr>
              <a:tr h="489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Participants</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that were satisfied or very satisfied with care they received at last visit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160 (82.5)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79 (81.4)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81 (83.5)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6934323"/>
                  </a:ext>
                </a:extLst>
              </a:tr>
            </a:tbl>
          </a:graphicData>
        </a:graphic>
      </p:graphicFrame>
      <p:sp>
        <p:nvSpPr>
          <p:cNvPr id="2" name="Slide Number Placeholder 1"/>
          <p:cNvSpPr>
            <a:spLocks noGrp="1"/>
          </p:cNvSpPr>
          <p:nvPr>
            <p:ph type="sldNum" sz="quarter" idx="12"/>
          </p:nvPr>
        </p:nvSpPr>
        <p:spPr/>
        <p:txBody>
          <a:bodyPr/>
          <a:lstStyle/>
          <a:p>
            <a:fld id="{9155712D-91D7-473C-B59C-D5B1C5FB8A1C}" type="slidenum">
              <a:rPr lang="en-US" smtClean="0"/>
              <a:t>13</a:t>
            </a:fld>
            <a:endParaRPr lang="en-US"/>
          </a:p>
        </p:txBody>
      </p:sp>
    </p:spTree>
    <p:extLst>
      <p:ext uri="{BB962C8B-B14F-4D97-AF65-F5344CB8AC3E}">
        <p14:creationId xmlns:p14="http://schemas.microsoft.com/office/powerpoint/2010/main" val="408187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76084" y="225016"/>
            <a:ext cx="8517193" cy="1325563"/>
          </a:xfrm>
        </p:spPr>
        <p:txBody>
          <a:bodyPr>
            <a:normAutofit/>
          </a:bodyPr>
          <a:lstStyle/>
          <a:p>
            <a:r>
              <a:rPr lang="en-US" sz="3200" b="1" dirty="0" smtClean="0">
                <a:latin typeface="+mn-lt"/>
              </a:rPr>
              <a:t>Providing care via telemedicine is feasible but did not significantly impact quality of life or care</a:t>
            </a:r>
            <a:endParaRPr lang="en-US" sz="3200" b="1" dirty="0">
              <a:latin typeface="+mn-lt"/>
            </a:endParaRPr>
          </a:p>
        </p:txBody>
      </p:sp>
      <p:sp>
        <p:nvSpPr>
          <p:cNvPr id="9" name="TextBox 8"/>
          <p:cNvSpPr txBox="1"/>
          <p:nvPr/>
        </p:nvSpPr>
        <p:spPr>
          <a:xfrm>
            <a:off x="510428" y="1733997"/>
            <a:ext cx="1865671" cy="1015663"/>
          </a:xfrm>
          <a:prstGeom prst="rect">
            <a:avLst/>
          </a:prstGeom>
          <a:solidFill>
            <a:schemeClr val="bg1"/>
          </a:solidFill>
          <a:ln w="15875">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Feasibility</a:t>
            </a:r>
          </a:p>
          <a:p>
            <a:endParaRPr lang="en-US" sz="1400" b="1" dirty="0" smtClean="0"/>
          </a:p>
          <a:p>
            <a:endParaRPr lang="en-US" sz="1400" b="1" dirty="0" smtClean="0"/>
          </a:p>
          <a:p>
            <a:endParaRPr lang="en-US" sz="1400" b="1" dirty="0" smtClean="0"/>
          </a:p>
        </p:txBody>
      </p:sp>
      <p:sp>
        <p:nvSpPr>
          <p:cNvPr id="10" name="TextBox 9"/>
          <p:cNvSpPr txBox="1"/>
          <p:nvPr/>
        </p:nvSpPr>
        <p:spPr>
          <a:xfrm>
            <a:off x="510429" y="2990962"/>
            <a:ext cx="1865671" cy="1015663"/>
          </a:xfrm>
          <a:prstGeom prst="rect">
            <a:avLst/>
          </a:prstGeom>
          <a:solidFill>
            <a:schemeClr val="bg1"/>
          </a:solidFill>
          <a:ln w="15875">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Quality of life</a:t>
            </a:r>
          </a:p>
          <a:p>
            <a:endParaRPr lang="en-US" sz="1400" dirty="0" smtClean="0"/>
          </a:p>
          <a:p>
            <a:endParaRPr lang="en-US" sz="1400" dirty="0"/>
          </a:p>
          <a:p>
            <a:endParaRPr lang="en-US" sz="1400" dirty="0"/>
          </a:p>
        </p:txBody>
      </p:sp>
      <p:sp>
        <p:nvSpPr>
          <p:cNvPr id="11" name="TextBox 10"/>
          <p:cNvSpPr txBox="1"/>
          <p:nvPr/>
        </p:nvSpPr>
        <p:spPr>
          <a:xfrm>
            <a:off x="2443540" y="1826329"/>
            <a:ext cx="659994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Out of the 97 individuals randomized to receive virtual house calls, 95 completed at least one virtual house call (98%)</a:t>
            </a:r>
          </a:p>
          <a:p>
            <a:pPr marL="285750" indent="-285750">
              <a:buFont typeface="Arial" panose="020B0604020202020204" pitchFamily="34" charset="0"/>
              <a:buChar char="•"/>
            </a:pPr>
            <a:r>
              <a:rPr lang="en-US" sz="1600" dirty="0" smtClean="0"/>
              <a:t>Of the total 388 virtual house calls, 91% were completed as scheduled</a:t>
            </a:r>
            <a:endParaRPr lang="en-US" sz="1600" dirty="0"/>
          </a:p>
        </p:txBody>
      </p:sp>
      <p:sp>
        <p:nvSpPr>
          <p:cNvPr id="12" name="TextBox 11"/>
          <p:cNvSpPr txBox="1"/>
          <p:nvPr/>
        </p:nvSpPr>
        <p:spPr>
          <a:xfrm>
            <a:off x="2443541" y="3083296"/>
            <a:ext cx="659994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Evaluated using the Parkinson Disease Questionnaire 39 (PDQ-39)</a:t>
            </a:r>
          </a:p>
          <a:p>
            <a:pPr marL="285750" indent="-285750">
              <a:buFont typeface="Arial" panose="020B0604020202020204" pitchFamily="34" charset="0"/>
              <a:buChar char="•"/>
            </a:pPr>
            <a:r>
              <a:rPr lang="en-US" sz="1600" dirty="0" smtClean="0"/>
              <a:t>Between the two groups there was no significant change in the PDQ-39 as the mean difference was 0.3 points (p = 0.78)</a:t>
            </a:r>
            <a:endParaRPr lang="en-US" sz="1600" dirty="0"/>
          </a:p>
        </p:txBody>
      </p:sp>
      <p:sp>
        <p:nvSpPr>
          <p:cNvPr id="13" name="TextBox 12"/>
          <p:cNvSpPr txBox="1"/>
          <p:nvPr/>
        </p:nvSpPr>
        <p:spPr>
          <a:xfrm>
            <a:off x="2443541" y="4340259"/>
            <a:ext cx="659994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a:t>
            </a:r>
            <a:r>
              <a:rPr lang="en-US" sz="1600" dirty="0" smtClean="0"/>
              <a:t>valuated using the Patient Assessment of Chronic Illness Care (PACIC)</a:t>
            </a:r>
          </a:p>
          <a:p>
            <a:pPr marL="285750" indent="-285750">
              <a:buFont typeface="Arial" panose="020B0604020202020204" pitchFamily="34" charset="0"/>
              <a:buChar char="•"/>
            </a:pPr>
            <a:r>
              <a:rPr lang="en-US" sz="1600" dirty="0" smtClean="0"/>
              <a:t>Between the two groups there was no significant change in the PDQ-39 as the mean difference was 0.0 points (p = 0.79)</a:t>
            </a:r>
            <a:endParaRPr lang="en-US" sz="1600" dirty="0"/>
          </a:p>
        </p:txBody>
      </p:sp>
      <p:sp>
        <p:nvSpPr>
          <p:cNvPr id="14" name="TextBox 13"/>
          <p:cNvSpPr txBox="1"/>
          <p:nvPr/>
        </p:nvSpPr>
        <p:spPr>
          <a:xfrm>
            <a:off x="376086" y="1327358"/>
            <a:ext cx="4269695" cy="369332"/>
          </a:xfrm>
          <a:prstGeom prst="rect">
            <a:avLst/>
          </a:prstGeom>
          <a:noFill/>
        </p:spPr>
        <p:txBody>
          <a:bodyPr wrap="none" rtlCol="0">
            <a:spAutoFit/>
          </a:bodyPr>
          <a:lstStyle/>
          <a:p>
            <a:r>
              <a:rPr lang="en-US" b="1" dirty="0" smtClean="0"/>
              <a:t>Primary and secondary outcome measures</a:t>
            </a:r>
            <a:endParaRPr lang="en-US" b="1" dirty="0"/>
          </a:p>
        </p:txBody>
      </p:sp>
      <p:sp>
        <p:nvSpPr>
          <p:cNvPr id="15" name="TextBox 14"/>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16" name="TextBox 15"/>
          <p:cNvSpPr txBox="1"/>
          <p:nvPr/>
        </p:nvSpPr>
        <p:spPr>
          <a:xfrm>
            <a:off x="510429" y="4247927"/>
            <a:ext cx="1865671" cy="1015663"/>
          </a:xfrm>
          <a:prstGeom prst="rect">
            <a:avLst/>
          </a:prstGeom>
          <a:solidFill>
            <a:schemeClr val="bg1"/>
          </a:solidFill>
          <a:ln w="15875">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Quality of care</a:t>
            </a:r>
          </a:p>
          <a:p>
            <a:endParaRPr lang="en-US" sz="1400" dirty="0" smtClean="0"/>
          </a:p>
          <a:p>
            <a:endParaRPr lang="en-US" sz="1400" dirty="0"/>
          </a:p>
          <a:p>
            <a:endParaRPr lang="en-US" sz="1400" dirty="0"/>
          </a:p>
        </p:txBody>
      </p:sp>
      <p:sp>
        <p:nvSpPr>
          <p:cNvPr id="2" name="Slide Number Placeholder 1"/>
          <p:cNvSpPr>
            <a:spLocks noGrp="1"/>
          </p:cNvSpPr>
          <p:nvPr>
            <p:ph type="sldNum" sz="quarter" idx="12"/>
          </p:nvPr>
        </p:nvSpPr>
        <p:spPr/>
        <p:txBody>
          <a:bodyPr/>
          <a:lstStyle/>
          <a:p>
            <a:fld id="{9155712D-91D7-473C-B59C-D5B1C5FB8A1C}" type="slidenum">
              <a:rPr lang="en-US" smtClean="0"/>
              <a:t>14</a:t>
            </a:fld>
            <a:endParaRPr lang="en-US"/>
          </a:p>
        </p:txBody>
      </p:sp>
      <p:sp>
        <p:nvSpPr>
          <p:cNvPr id="17" name="TextBox 16"/>
          <p:cNvSpPr txBox="1"/>
          <p:nvPr/>
        </p:nvSpPr>
        <p:spPr>
          <a:xfrm>
            <a:off x="510428" y="5504892"/>
            <a:ext cx="1865671" cy="1015663"/>
          </a:xfrm>
          <a:prstGeom prst="rect">
            <a:avLst/>
          </a:prstGeom>
          <a:solidFill>
            <a:schemeClr val="bg1"/>
          </a:solidFill>
          <a:ln w="15875">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Value</a:t>
            </a:r>
          </a:p>
          <a:p>
            <a:endParaRPr lang="en-US" sz="1400" dirty="0" smtClean="0"/>
          </a:p>
          <a:p>
            <a:endParaRPr lang="en-US" sz="1400" dirty="0"/>
          </a:p>
          <a:p>
            <a:endParaRPr lang="en-US" sz="1400" dirty="0"/>
          </a:p>
        </p:txBody>
      </p:sp>
      <p:sp>
        <p:nvSpPr>
          <p:cNvPr id="18" name="TextBox 17"/>
          <p:cNvSpPr txBox="1"/>
          <p:nvPr/>
        </p:nvSpPr>
        <p:spPr>
          <a:xfrm>
            <a:off x="2443540" y="5468902"/>
            <a:ext cx="659994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Each virtual house call saved patients an average of 169 minutes               (p &lt; 0.0001)</a:t>
            </a:r>
          </a:p>
          <a:p>
            <a:pPr marL="285750" indent="-285750">
              <a:buFont typeface="Arial" panose="020B0604020202020204" pitchFamily="34" charset="0"/>
              <a:buChar char="•"/>
            </a:pPr>
            <a:r>
              <a:rPr lang="en-US" sz="1600" dirty="0" smtClean="0"/>
              <a:t>Each virtual house call saved patients an average of 56 miles per visit          (p &lt; 0.0001)</a:t>
            </a:r>
            <a:endParaRPr lang="en-US" sz="1600" dirty="0"/>
          </a:p>
        </p:txBody>
      </p:sp>
    </p:spTree>
    <p:extLst>
      <p:ext uri="{BB962C8B-B14F-4D97-AF65-F5344CB8AC3E}">
        <p14:creationId xmlns:p14="http://schemas.microsoft.com/office/powerpoint/2010/main" val="213685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4" name="Title 1"/>
          <p:cNvSpPr txBox="1">
            <a:spLocks/>
          </p:cNvSpPr>
          <p:nvPr/>
        </p:nvSpPr>
        <p:spPr bwMode="auto">
          <a:xfrm>
            <a:off x="381000" y="495629"/>
            <a:ext cx="8229600" cy="56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smtClean="0">
                <a:latin typeface="+mn-lt"/>
              </a:rPr>
              <a:t>Virtual visits flip the care paradigm</a:t>
            </a:r>
          </a:p>
          <a:p>
            <a:pPr eaLnBrk="1" hangingPunct="1"/>
            <a:endParaRPr lang="en-US" sz="3200" b="1" dirty="0">
              <a:latin typeface="+mn-lt"/>
            </a:endParaRPr>
          </a:p>
        </p:txBody>
      </p:sp>
      <p:pic>
        <p:nvPicPr>
          <p:cNvPr id="22" name="Picture 21"/>
          <p:cNvPicPr/>
          <p:nvPr/>
        </p:nvPicPr>
        <p:blipFill rotWithShape="1">
          <a:blip r:embed="rId3" cstate="print">
            <a:extLst>
              <a:ext uri="{28A0092B-C50C-407E-A947-70E740481C1C}">
                <a14:useLocalDpi xmlns:a14="http://schemas.microsoft.com/office/drawing/2010/main" val="0"/>
              </a:ext>
            </a:extLst>
          </a:blip>
          <a:srcRect t="7343" b="1548"/>
          <a:stretch/>
        </p:blipFill>
        <p:spPr bwMode="auto">
          <a:xfrm>
            <a:off x="381000" y="1447800"/>
            <a:ext cx="7467600" cy="5029200"/>
          </a:xfrm>
          <a:prstGeom prst="rect">
            <a:avLst/>
          </a:prstGeom>
          <a:ln>
            <a:noFill/>
          </a:ln>
          <a:extLst>
            <a:ext uri="{53640926-AAD7-44D8-BBD7-CCE9431645EC}">
              <a14:shadowObscured xmlns:a14="http://schemas.microsoft.com/office/drawing/2010/main"/>
            </a:ext>
          </a:extLst>
        </p:spPr>
      </p:pic>
      <p:sp>
        <p:nvSpPr>
          <p:cNvPr id="6" name="Text Box 17"/>
          <p:cNvSpPr txBox="1">
            <a:spLocks noChangeArrowheads="1"/>
          </p:cNvSpPr>
          <p:nvPr/>
        </p:nvSpPr>
        <p:spPr bwMode="auto">
          <a:xfrm>
            <a:off x="304800" y="6611779"/>
            <a:ext cx="480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mn-lt"/>
              </a:rPr>
              <a:t>Source: </a:t>
            </a:r>
            <a:r>
              <a:rPr lang="en-US" sz="1000" dirty="0" smtClean="0">
                <a:latin typeface="+mn-lt"/>
              </a:rPr>
              <a:t>JAMA Neurology 2013;70:565-70.</a:t>
            </a:r>
            <a:endParaRPr lang="en-US" sz="1000" dirty="0">
              <a:latin typeface="+mn-lt"/>
            </a:endParaRPr>
          </a:p>
        </p:txBody>
      </p:sp>
      <p:sp>
        <p:nvSpPr>
          <p:cNvPr id="7" name="Slide Number Placeholder 6"/>
          <p:cNvSpPr>
            <a:spLocks noGrp="1"/>
          </p:cNvSpPr>
          <p:nvPr>
            <p:ph type="sldNum" sz="quarter" idx="12"/>
          </p:nvPr>
        </p:nvSpPr>
        <p:spPr/>
        <p:txBody>
          <a:bodyPr/>
          <a:lstStyle/>
          <a:p>
            <a:fld id="{9B1DD0C0-7256-4CEB-A86A-B2B11356EF00}" type="slidenum">
              <a:rPr lang="en-US" smtClean="0"/>
              <a:pPr/>
              <a:t>15</a:t>
            </a:fld>
            <a:endParaRPr lang="en-US"/>
          </a:p>
        </p:txBody>
      </p:sp>
      <p:sp>
        <p:nvSpPr>
          <p:cNvPr id="8" name="TextBox 30"/>
          <p:cNvSpPr txBox="1">
            <a:spLocks noChangeArrowheads="1"/>
          </p:cNvSpPr>
          <p:nvPr/>
        </p:nvSpPr>
        <p:spPr bwMode="auto">
          <a:xfrm>
            <a:off x="403225" y="1035032"/>
            <a:ext cx="858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Patient time spent on in-person versus </a:t>
            </a:r>
            <a:r>
              <a:rPr lang="en-US" sz="1600" b="1" dirty="0" smtClean="0"/>
              <a:t>telemedicine </a:t>
            </a:r>
            <a:r>
              <a:rPr lang="en-US" sz="1600" b="1" dirty="0"/>
              <a:t>visits</a:t>
            </a:r>
          </a:p>
        </p:txBody>
      </p:sp>
    </p:spTree>
    <p:extLst>
      <p:ext uri="{BB962C8B-B14F-4D97-AF65-F5344CB8AC3E}">
        <p14:creationId xmlns:p14="http://schemas.microsoft.com/office/powerpoint/2010/main" val="3679413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7819" y="413635"/>
            <a:ext cx="8379590" cy="965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mn-lt"/>
              </a:rPr>
              <a:t>Patients receiving virtual house calls indicated a greater improvement in their PD overall</a:t>
            </a:r>
            <a:endParaRPr lang="en-US" sz="3200" b="1" dirty="0">
              <a:latin typeface="+mn-lt"/>
            </a:endParaRPr>
          </a:p>
        </p:txBody>
      </p:sp>
      <p:graphicFrame>
        <p:nvGraphicFramePr>
          <p:cNvPr id="5" name="Chart 4"/>
          <p:cNvGraphicFramePr/>
          <p:nvPr>
            <p:extLst/>
          </p:nvPr>
        </p:nvGraphicFramePr>
        <p:xfrm>
          <a:off x="314800" y="1812228"/>
          <a:ext cx="8272609" cy="45408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7819" y="1379286"/>
            <a:ext cx="4443694" cy="369332"/>
          </a:xfrm>
          <a:prstGeom prst="rect">
            <a:avLst/>
          </a:prstGeom>
          <a:noFill/>
        </p:spPr>
        <p:txBody>
          <a:bodyPr wrap="square" rtlCol="0">
            <a:spAutoFit/>
          </a:bodyPr>
          <a:lstStyle/>
          <a:p>
            <a:r>
              <a:rPr lang="en-US" b="1" dirty="0" smtClean="0"/>
              <a:t>Patient Global Impression of Change</a:t>
            </a:r>
            <a:endParaRPr lang="en-US" b="1" dirty="0"/>
          </a:p>
        </p:txBody>
      </p:sp>
      <p:sp>
        <p:nvSpPr>
          <p:cNvPr id="7" name="TextBox 6"/>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16</a:t>
            </a:fld>
            <a:endParaRPr lang="en-US"/>
          </a:p>
        </p:txBody>
      </p:sp>
      <p:sp>
        <p:nvSpPr>
          <p:cNvPr id="3" name="Oval 2"/>
          <p:cNvSpPr/>
          <p:nvPr/>
        </p:nvSpPr>
        <p:spPr>
          <a:xfrm>
            <a:off x="6576225" y="2242267"/>
            <a:ext cx="1820849" cy="405517"/>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 = 0.0039</a:t>
            </a:r>
            <a:endParaRPr lang="en-US" sz="1600" dirty="0">
              <a:solidFill>
                <a:schemeClr val="tx1"/>
              </a:solidFill>
            </a:endParaRPr>
          </a:p>
        </p:txBody>
      </p:sp>
    </p:spTree>
    <p:extLst>
      <p:ext uri="{BB962C8B-B14F-4D97-AF65-F5344CB8AC3E}">
        <p14:creationId xmlns:p14="http://schemas.microsoft.com/office/powerpoint/2010/main" val="293611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5793" y="93020"/>
            <a:ext cx="8529864" cy="1325563"/>
          </a:xfrm>
        </p:spPr>
        <p:txBody>
          <a:bodyPr>
            <a:noAutofit/>
          </a:bodyPr>
          <a:lstStyle/>
          <a:p>
            <a:r>
              <a:rPr lang="en-US" sz="3200" b="1" dirty="0">
                <a:latin typeface="+mn-lt"/>
              </a:rPr>
              <a:t>Physicians </a:t>
            </a:r>
            <a:r>
              <a:rPr lang="en-US" sz="3200" b="1" dirty="0" smtClean="0">
                <a:latin typeface="+mn-lt"/>
              </a:rPr>
              <a:t>were </a:t>
            </a:r>
            <a:r>
              <a:rPr lang="en-US" sz="3200" b="1" dirty="0">
                <a:latin typeface="+mn-lt"/>
              </a:rPr>
              <a:t>generally satisfied but </a:t>
            </a:r>
            <a:r>
              <a:rPr lang="en-US" sz="3200" b="1" dirty="0" smtClean="0">
                <a:latin typeface="+mn-lt"/>
              </a:rPr>
              <a:t>had </a:t>
            </a:r>
            <a:r>
              <a:rPr lang="en-US" sz="3200" b="1" dirty="0">
                <a:latin typeface="+mn-lt"/>
              </a:rPr>
              <a:t>concerns about the quality of the connection</a:t>
            </a:r>
          </a:p>
        </p:txBody>
      </p:sp>
      <p:graphicFrame>
        <p:nvGraphicFramePr>
          <p:cNvPr id="5" name="Chart 4"/>
          <p:cNvGraphicFramePr/>
          <p:nvPr>
            <p:extLst/>
          </p:nvPr>
        </p:nvGraphicFramePr>
        <p:xfrm>
          <a:off x="422327" y="1604356"/>
          <a:ext cx="8505371" cy="48222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0286" y="1166505"/>
            <a:ext cx="5285614" cy="369332"/>
          </a:xfrm>
          <a:prstGeom prst="rect">
            <a:avLst/>
          </a:prstGeom>
          <a:noFill/>
        </p:spPr>
        <p:txBody>
          <a:bodyPr wrap="none" rtlCol="0">
            <a:spAutoFit/>
          </a:bodyPr>
          <a:lstStyle/>
          <a:p>
            <a:r>
              <a:rPr lang="en-US" b="1" dirty="0" smtClean="0"/>
              <a:t>Provider satisfaction with virtual house calls (n = 361)</a:t>
            </a:r>
            <a:endParaRPr lang="en-US" b="1" dirty="0"/>
          </a:p>
        </p:txBody>
      </p:sp>
      <p:sp>
        <p:nvSpPr>
          <p:cNvPr id="7" name="TextBox 6"/>
          <p:cNvSpPr txBox="1"/>
          <p:nvPr/>
        </p:nvSpPr>
        <p:spPr>
          <a:xfrm>
            <a:off x="290286" y="6543892"/>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17</a:t>
            </a:fld>
            <a:endParaRPr lang="en-US"/>
          </a:p>
        </p:txBody>
      </p:sp>
    </p:spTree>
    <p:extLst>
      <p:ext uri="{BB962C8B-B14F-4D97-AF65-F5344CB8AC3E}">
        <p14:creationId xmlns:p14="http://schemas.microsoft.com/office/powerpoint/2010/main" val="257116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6700" y="152120"/>
            <a:ext cx="7886700" cy="1325563"/>
          </a:xfrm>
        </p:spPr>
        <p:txBody>
          <a:bodyPr>
            <a:normAutofit/>
          </a:bodyPr>
          <a:lstStyle/>
          <a:p>
            <a:r>
              <a:rPr lang="en-US" sz="3200" b="1" dirty="0" smtClean="0">
                <a:latin typeface="+mn-lt"/>
              </a:rPr>
              <a:t>Patients were very </a:t>
            </a:r>
            <a:r>
              <a:rPr lang="en-US" sz="3200" b="1" dirty="0">
                <a:latin typeface="+mn-lt"/>
              </a:rPr>
              <a:t>satisfied </a:t>
            </a:r>
            <a:r>
              <a:rPr lang="en-US" sz="3200" b="1" dirty="0" smtClean="0">
                <a:latin typeface="+mn-lt"/>
              </a:rPr>
              <a:t>with virtual house calls</a:t>
            </a:r>
            <a:endParaRPr lang="en-US" sz="3200" b="1" dirty="0">
              <a:latin typeface="+mn-lt"/>
            </a:endParaRPr>
          </a:p>
        </p:txBody>
      </p:sp>
      <p:graphicFrame>
        <p:nvGraphicFramePr>
          <p:cNvPr id="5" name="Chart 4"/>
          <p:cNvGraphicFramePr/>
          <p:nvPr>
            <p:extLst/>
          </p:nvPr>
        </p:nvGraphicFramePr>
        <p:xfrm>
          <a:off x="343890" y="1641701"/>
          <a:ext cx="8459289" cy="48938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6700" y="1205866"/>
            <a:ext cx="5158592" cy="369332"/>
          </a:xfrm>
          <a:prstGeom prst="rect">
            <a:avLst/>
          </a:prstGeom>
          <a:noFill/>
        </p:spPr>
        <p:txBody>
          <a:bodyPr wrap="none" rtlCol="0">
            <a:spAutoFit/>
          </a:bodyPr>
          <a:lstStyle/>
          <a:p>
            <a:r>
              <a:rPr lang="en-US" b="1" dirty="0" smtClean="0"/>
              <a:t>Patient satisfaction with virtual house calls (n = 320)</a:t>
            </a:r>
            <a:endParaRPr lang="en-US" b="1" dirty="0"/>
          </a:p>
        </p:txBody>
      </p:sp>
      <p:sp>
        <p:nvSpPr>
          <p:cNvPr id="7" name="TextBox 6"/>
          <p:cNvSpPr txBox="1"/>
          <p:nvPr/>
        </p:nvSpPr>
        <p:spPr>
          <a:xfrm>
            <a:off x="266700" y="6585455"/>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18</a:t>
            </a:fld>
            <a:endParaRPr lang="en-US"/>
          </a:p>
        </p:txBody>
      </p:sp>
    </p:spTree>
    <p:extLst>
      <p:ext uri="{BB962C8B-B14F-4D97-AF65-F5344CB8AC3E}">
        <p14:creationId xmlns:p14="http://schemas.microsoft.com/office/powerpoint/2010/main" val="226342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78" y="318572"/>
            <a:ext cx="8229600" cy="1212796"/>
          </a:xfrm>
        </p:spPr>
        <p:txBody>
          <a:bodyPr>
            <a:normAutofit/>
          </a:bodyPr>
          <a:lstStyle/>
          <a:p>
            <a:pPr algn="l"/>
            <a:r>
              <a:rPr lang="en-US" sz="3200" b="1" dirty="0" smtClean="0">
                <a:latin typeface="+mn-lt"/>
              </a:rPr>
              <a:t>Patients found care, convenience, and comfort in virtual house calls</a:t>
            </a:r>
            <a:endParaRPr lang="en-US" sz="3200" b="1" dirty="0">
              <a:latin typeface="+mn-lt"/>
            </a:endParaRPr>
          </a:p>
        </p:txBody>
      </p:sp>
      <p:sp>
        <p:nvSpPr>
          <p:cNvPr id="5" name="Rectangle 4"/>
          <p:cNvSpPr/>
          <p:nvPr/>
        </p:nvSpPr>
        <p:spPr>
          <a:xfrm>
            <a:off x="300444" y="1825442"/>
            <a:ext cx="1905000" cy="1066800"/>
          </a:xfrm>
          <a:prstGeom prst="rect">
            <a:avLst/>
          </a:prstGeom>
          <a:solidFill>
            <a:schemeClr val="bg1"/>
          </a:solidFill>
          <a:ln w="952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Care</a:t>
            </a:r>
            <a:endParaRPr lang="en-US" sz="2000" b="1" dirty="0">
              <a:solidFill>
                <a:schemeClr val="tx1"/>
              </a:solidFill>
            </a:endParaRPr>
          </a:p>
        </p:txBody>
      </p:sp>
      <p:sp>
        <p:nvSpPr>
          <p:cNvPr id="6" name="Rectangle 5"/>
          <p:cNvSpPr/>
          <p:nvPr/>
        </p:nvSpPr>
        <p:spPr>
          <a:xfrm>
            <a:off x="300444" y="3527063"/>
            <a:ext cx="1905000" cy="1066800"/>
          </a:xfrm>
          <a:prstGeom prst="rect">
            <a:avLst/>
          </a:prstGeom>
          <a:solidFill>
            <a:schemeClr val="bg1"/>
          </a:solidFill>
          <a:ln w="952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Convenience</a:t>
            </a:r>
            <a:endParaRPr lang="en-US" sz="2000" b="1" dirty="0">
              <a:solidFill>
                <a:schemeClr val="tx1"/>
              </a:solidFill>
            </a:endParaRPr>
          </a:p>
        </p:txBody>
      </p:sp>
      <p:sp>
        <p:nvSpPr>
          <p:cNvPr id="7" name="Rectangle 6"/>
          <p:cNvSpPr/>
          <p:nvPr/>
        </p:nvSpPr>
        <p:spPr>
          <a:xfrm>
            <a:off x="300444" y="5228684"/>
            <a:ext cx="1905000" cy="1066800"/>
          </a:xfrm>
          <a:prstGeom prst="rect">
            <a:avLst/>
          </a:prstGeom>
          <a:solidFill>
            <a:schemeClr val="bg1"/>
          </a:solidFill>
          <a:ln w="952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Comfort</a:t>
            </a:r>
            <a:endParaRPr lang="en-US" sz="2000" b="1" dirty="0">
              <a:solidFill>
                <a:schemeClr val="tx1"/>
              </a:solidFill>
            </a:endParaRPr>
          </a:p>
        </p:txBody>
      </p:sp>
      <p:sp>
        <p:nvSpPr>
          <p:cNvPr id="8" name="Rectangle 7"/>
          <p:cNvSpPr/>
          <p:nvPr/>
        </p:nvSpPr>
        <p:spPr>
          <a:xfrm>
            <a:off x="2270754" y="3437215"/>
            <a:ext cx="6768739" cy="1246495"/>
          </a:xfrm>
          <a:prstGeom prst="rect">
            <a:avLst/>
          </a:prstGeom>
        </p:spPr>
        <p:txBody>
          <a:bodyPr wrap="square">
            <a:spAutoFit/>
          </a:bodyPr>
          <a:lstStyle/>
          <a:p>
            <a:pPr marL="285750" indent="-285750">
              <a:buFont typeface="Arial" panose="020B0604020202020204" pitchFamily="34" charset="0"/>
              <a:buChar char="•"/>
            </a:pPr>
            <a:r>
              <a:rPr lang="en-US" sz="1500" dirty="0" smtClean="0"/>
              <a:t>“</a:t>
            </a:r>
            <a:r>
              <a:rPr lang="en-US" sz="1500" dirty="0"/>
              <a:t>I love everything about it! It is difficult for me to get to town. It is not worth while for me to take half day to go to town to visit a doctor who would spend less than 5 </a:t>
            </a:r>
            <a:r>
              <a:rPr lang="en-US" sz="1500" dirty="0" smtClean="0"/>
              <a:t>minutes…I </a:t>
            </a:r>
            <a:r>
              <a:rPr lang="en-US" sz="1500" dirty="0"/>
              <a:t>finally gave </a:t>
            </a:r>
            <a:r>
              <a:rPr lang="en-US" sz="1500" dirty="0" smtClean="0"/>
              <a:t>up…I </a:t>
            </a:r>
            <a:r>
              <a:rPr lang="en-US" sz="1500" dirty="0"/>
              <a:t>really hope [this] becomes one of the standard methods of providing treatment for Parkinson </a:t>
            </a:r>
            <a:r>
              <a:rPr lang="en-US" sz="1500" dirty="0" smtClean="0"/>
              <a:t>patients…Not </a:t>
            </a:r>
            <a:r>
              <a:rPr lang="en-US" sz="1500" dirty="0"/>
              <a:t>having to drive and sit for long periods of time in waiting room is a BIG bonus</a:t>
            </a:r>
            <a:r>
              <a:rPr lang="en-US" sz="1500" dirty="0" smtClean="0"/>
              <a:t>.”</a:t>
            </a:r>
          </a:p>
        </p:txBody>
      </p:sp>
      <p:sp>
        <p:nvSpPr>
          <p:cNvPr id="9" name="Rectangle 8"/>
          <p:cNvSpPr/>
          <p:nvPr/>
        </p:nvSpPr>
        <p:spPr>
          <a:xfrm>
            <a:off x="2270755" y="1851010"/>
            <a:ext cx="6768739" cy="1015663"/>
          </a:xfrm>
          <a:prstGeom prst="rect">
            <a:avLst/>
          </a:prstGeom>
        </p:spPr>
        <p:txBody>
          <a:bodyPr wrap="square">
            <a:spAutoFit/>
          </a:bodyPr>
          <a:lstStyle/>
          <a:p>
            <a:pPr marL="285750" indent="-285750">
              <a:buFont typeface="Arial" panose="020B0604020202020204" pitchFamily="34" charset="0"/>
              <a:buChar char="•"/>
            </a:pPr>
            <a:r>
              <a:rPr lang="en-US" sz="1500" dirty="0" smtClean="0"/>
              <a:t>“</a:t>
            </a:r>
            <a:r>
              <a:rPr lang="en-US" sz="1500" dirty="0"/>
              <a:t>With the virtual visit, I am asked questions and given a more thorough, longer lasting visit. I like the doctor and have more faith in his philosophy. He listens and asks more questions.  I feel like I am getting better care from my virtual visits</a:t>
            </a:r>
            <a:r>
              <a:rPr lang="en-US" sz="1500" dirty="0" smtClean="0"/>
              <a:t>.”</a:t>
            </a:r>
            <a:endParaRPr lang="en-US" sz="1500" dirty="0"/>
          </a:p>
          <a:p>
            <a:pPr marL="285750" indent="-285750">
              <a:buFont typeface="Arial" panose="020B0604020202020204" pitchFamily="34" charset="0"/>
              <a:buChar char="•"/>
            </a:pPr>
            <a:r>
              <a:rPr lang="en-US" sz="1500" dirty="0"/>
              <a:t>“Excellent help accompanied by warmth, compassion and </a:t>
            </a:r>
            <a:r>
              <a:rPr lang="en-US" sz="1500" dirty="0" smtClean="0"/>
              <a:t>expertise.”</a:t>
            </a:r>
          </a:p>
        </p:txBody>
      </p:sp>
      <p:sp>
        <p:nvSpPr>
          <p:cNvPr id="10" name="Rectangle 9"/>
          <p:cNvSpPr/>
          <p:nvPr/>
        </p:nvSpPr>
        <p:spPr>
          <a:xfrm>
            <a:off x="2270755" y="5026183"/>
            <a:ext cx="6768739" cy="1477328"/>
          </a:xfrm>
          <a:prstGeom prst="rect">
            <a:avLst/>
          </a:prstGeom>
        </p:spPr>
        <p:txBody>
          <a:bodyPr wrap="square">
            <a:spAutoFit/>
          </a:bodyPr>
          <a:lstStyle/>
          <a:p>
            <a:pPr marL="285750" indent="-285750">
              <a:buFont typeface="Arial" panose="020B0604020202020204" pitchFamily="34" charset="0"/>
              <a:buChar char="•"/>
            </a:pPr>
            <a:r>
              <a:rPr lang="en-US" sz="1500" dirty="0" smtClean="0"/>
              <a:t>“The </a:t>
            </a:r>
            <a:r>
              <a:rPr lang="en-US" sz="1500" dirty="0"/>
              <a:t>excellent expertise of my doctor and the relaxed atmosphere encourage an in depth conversation that is sometimes more difficult in a hospital/office setting. It encourages note taking that I don't consider doing elsewhere.  I like this approach very much</a:t>
            </a:r>
            <a:r>
              <a:rPr lang="en-US" sz="1500" dirty="0" smtClean="0"/>
              <a:t>.”</a:t>
            </a:r>
          </a:p>
          <a:p>
            <a:pPr marL="285750" indent="-285750">
              <a:buFont typeface="Arial" panose="020B0604020202020204" pitchFamily="34" charset="0"/>
              <a:buChar char="•"/>
            </a:pPr>
            <a:r>
              <a:rPr lang="en-US" sz="1500" dirty="0"/>
              <a:t>“I find it easier to be more comfortable expressing my PD via a remote device than I do during a face-to-face visit</a:t>
            </a:r>
            <a:r>
              <a:rPr lang="en-US" sz="1500" dirty="0" smtClean="0"/>
              <a:t>.”</a:t>
            </a:r>
            <a:endParaRPr lang="en-US" sz="1500" dirty="0"/>
          </a:p>
        </p:txBody>
      </p:sp>
      <p:sp>
        <p:nvSpPr>
          <p:cNvPr id="11" name="TextBox 10"/>
          <p:cNvSpPr txBox="1"/>
          <p:nvPr/>
        </p:nvSpPr>
        <p:spPr>
          <a:xfrm>
            <a:off x="182878" y="1281435"/>
            <a:ext cx="2707921" cy="369332"/>
          </a:xfrm>
          <a:prstGeom prst="rect">
            <a:avLst/>
          </a:prstGeom>
          <a:noFill/>
        </p:spPr>
        <p:txBody>
          <a:bodyPr wrap="none" rtlCol="0">
            <a:spAutoFit/>
          </a:bodyPr>
          <a:lstStyle/>
          <a:p>
            <a:r>
              <a:rPr lang="en-US" b="1" dirty="0" smtClean="0"/>
              <a:t>Selected patient feedback </a:t>
            </a:r>
            <a:endParaRPr lang="en-US" b="1" dirty="0"/>
          </a:p>
        </p:txBody>
      </p:sp>
      <p:sp>
        <p:nvSpPr>
          <p:cNvPr id="12" name="TextBox 11"/>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19</a:t>
            </a:fld>
            <a:endParaRPr lang="en-US"/>
          </a:p>
        </p:txBody>
      </p:sp>
    </p:spTree>
    <p:extLst>
      <p:ext uri="{BB962C8B-B14F-4D97-AF65-F5344CB8AC3E}">
        <p14:creationId xmlns:p14="http://schemas.microsoft.com/office/powerpoint/2010/main" val="305823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mn-lt"/>
              </a:rPr>
              <a:t>Outline</a:t>
            </a:r>
            <a:endParaRPr lang="en-US" sz="3200" b="1" dirty="0">
              <a:latin typeface="+mn-lt"/>
            </a:endParaRPr>
          </a:p>
        </p:txBody>
      </p:sp>
      <p:sp>
        <p:nvSpPr>
          <p:cNvPr id="4" name="Slide Number Placeholder 3"/>
          <p:cNvSpPr>
            <a:spLocks noGrp="1"/>
          </p:cNvSpPr>
          <p:nvPr>
            <p:ph type="sldNum" sz="quarter" idx="12"/>
          </p:nvPr>
        </p:nvSpPr>
        <p:spPr/>
        <p:txBody>
          <a:bodyPr/>
          <a:lstStyle/>
          <a:p>
            <a:fld id="{B2FEC038-69F3-4EDE-8899-C711A84CC8AF}" type="slidenum">
              <a:rPr lang="en-US" smtClean="0"/>
              <a:t>2</a:t>
            </a:fld>
            <a:endParaRPr lang="en-US"/>
          </a:p>
        </p:txBody>
      </p:sp>
      <p:sp>
        <p:nvSpPr>
          <p:cNvPr id="7" name="Content Placeholder 2"/>
          <p:cNvSpPr>
            <a:spLocks noGrp="1"/>
          </p:cNvSpPr>
          <p:nvPr>
            <p:ph idx="1"/>
          </p:nvPr>
        </p:nvSpPr>
        <p:spPr>
          <a:xfrm>
            <a:off x="1143000" y="1600200"/>
            <a:ext cx="8229600" cy="4525963"/>
          </a:xfrm>
        </p:spPr>
        <p:txBody>
          <a:bodyPr/>
          <a:lstStyle/>
          <a:p>
            <a:r>
              <a:rPr lang="en-US" sz="2800" dirty="0" smtClean="0"/>
              <a:t>The need for telehealth</a:t>
            </a:r>
          </a:p>
          <a:p>
            <a:r>
              <a:rPr lang="en-US" sz="2800" dirty="0" smtClean="0"/>
              <a:t>Our work</a:t>
            </a:r>
          </a:p>
          <a:p>
            <a:r>
              <a:rPr lang="en-US" sz="2800" dirty="0" smtClean="0"/>
              <a:t>Policy barriers</a:t>
            </a:r>
          </a:p>
          <a:p>
            <a:endParaRPr lang="en-US" dirty="0"/>
          </a:p>
        </p:txBody>
      </p:sp>
    </p:spTree>
    <p:extLst>
      <p:ext uri="{BB962C8B-B14F-4D97-AF65-F5344CB8AC3E}">
        <p14:creationId xmlns:p14="http://schemas.microsoft.com/office/powerpoint/2010/main" val="2893476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5" name="Title 1"/>
          <p:cNvSpPr>
            <a:spLocks noGrp="1"/>
          </p:cNvSpPr>
          <p:nvPr>
            <p:ph type="title"/>
          </p:nvPr>
        </p:nvSpPr>
        <p:spPr>
          <a:xfrm>
            <a:off x="218651" y="429399"/>
            <a:ext cx="8703279" cy="981342"/>
          </a:xfrm>
        </p:spPr>
        <p:txBody>
          <a:bodyPr>
            <a:normAutofit/>
          </a:bodyPr>
          <a:lstStyle/>
          <a:p>
            <a:pPr algn="l"/>
            <a:r>
              <a:rPr lang="en-US" sz="3200" b="1" dirty="0" smtClean="0">
                <a:solidFill>
                  <a:schemeClr val="tx1"/>
                </a:solidFill>
                <a:latin typeface="+mn-lt"/>
              </a:rPr>
              <a:t>Physicians and patients felt connected to one another</a:t>
            </a:r>
            <a:endParaRPr lang="en-US" sz="3200" b="1" dirty="0">
              <a:solidFill>
                <a:schemeClr val="tx1"/>
              </a:solidFill>
              <a:latin typeface="+mn-lt"/>
            </a:endParaRPr>
          </a:p>
        </p:txBody>
      </p:sp>
      <p:sp>
        <p:nvSpPr>
          <p:cNvPr id="6" name="Content Placeholder 2"/>
          <p:cNvSpPr txBox="1">
            <a:spLocks/>
          </p:cNvSpPr>
          <p:nvPr/>
        </p:nvSpPr>
        <p:spPr>
          <a:xfrm>
            <a:off x="1242007" y="2549449"/>
            <a:ext cx="6656565" cy="2395084"/>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300"/>
              </a:spcBef>
              <a:spcAft>
                <a:spcPts val="300"/>
              </a:spcAft>
              <a:buFont typeface="Arial" panose="020B0604020202020204" pitchFamily="34" charset="0"/>
              <a:buNone/>
            </a:pPr>
            <a:r>
              <a:rPr lang="en-US" sz="2000" dirty="0" smtClean="0"/>
              <a:t>“…evidence of the patient-physician bond that can be established using </a:t>
            </a:r>
            <a:r>
              <a:rPr lang="en-US" sz="2000" dirty="0" err="1" smtClean="0"/>
              <a:t>telemed</a:t>
            </a:r>
            <a:r>
              <a:rPr lang="en-US" sz="2000" dirty="0" smtClean="0"/>
              <a:t> is that we both had great difficulty saying 'goodbye'.  He asked for another visit, and it was so hard to say there would be no more. I felt as if I were abandoning him.” </a:t>
            </a:r>
          </a:p>
          <a:p>
            <a:pPr marL="0" indent="0">
              <a:lnSpc>
                <a:spcPct val="115000"/>
              </a:lnSpc>
              <a:spcBef>
                <a:spcPts val="300"/>
              </a:spcBef>
              <a:spcAft>
                <a:spcPts val="300"/>
              </a:spcAft>
              <a:buFont typeface="Arial" panose="020B0604020202020204" pitchFamily="34" charset="0"/>
              <a:buNone/>
            </a:pPr>
            <a:r>
              <a:rPr lang="en-US" sz="2000" dirty="0"/>
              <a:t>	</a:t>
            </a:r>
            <a:r>
              <a:rPr lang="en-US" sz="2000" dirty="0" smtClean="0"/>
              <a:t>– Doctor participating in the Connect.Parkinson study</a:t>
            </a:r>
            <a:endParaRPr lang="en-US" sz="20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218651" y="1361374"/>
            <a:ext cx="4602222" cy="369332"/>
          </a:xfrm>
          <a:prstGeom prst="rect">
            <a:avLst/>
          </a:prstGeom>
          <a:noFill/>
        </p:spPr>
        <p:txBody>
          <a:bodyPr wrap="none" rtlCol="0">
            <a:spAutoFit/>
          </a:bodyPr>
          <a:lstStyle/>
          <a:p>
            <a:r>
              <a:rPr lang="en-US" b="1" dirty="0" smtClean="0"/>
              <a:t>Feedback from a Connect.Parkinson physician</a:t>
            </a:r>
            <a:endParaRPr lang="en-US" b="1" dirty="0"/>
          </a:p>
        </p:txBody>
      </p:sp>
      <p:sp>
        <p:nvSpPr>
          <p:cNvPr id="2" name="Slide Number Placeholder 1"/>
          <p:cNvSpPr>
            <a:spLocks noGrp="1"/>
          </p:cNvSpPr>
          <p:nvPr>
            <p:ph type="sldNum" sz="quarter" idx="12"/>
          </p:nvPr>
        </p:nvSpPr>
        <p:spPr/>
        <p:txBody>
          <a:bodyPr/>
          <a:lstStyle/>
          <a:p>
            <a:fld id="{9155712D-91D7-473C-B59C-D5B1C5FB8A1C}" type="slidenum">
              <a:rPr lang="en-US" smtClean="0"/>
              <a:t>20</a:t>
            </a:fld>
            <a:endParaRPr lang="en-US"/>
          </a:p>
        </p:txBody>
      </p:sp>
    </p:spTree>
    <p:extLst>
      <p:ext uri="{BB962C8B-B14F-4D97-AF65-F5344CB8AC3E}">
        <p14:creationId xmlns:p14="http://schemas.microsoft.com/office/powerpoint/2010/main" val="10864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4824" y="184703"/>
            <a:ext cx="7886700" cy="1325563"/>
          </a:xfrm>
        </p:spPr>
        <p:txBody>
          <a:bodyPr>
            <a:normAutofit/>
          </a:bodyPr>
          <a:lstStyle/>
          <a:p>
            <a:r>
              <a:rPr lang="en-US" sz="3200" b="1" dirty="0" smtClean="0">
                <a:latin typeface="+mn-lt"/>
              </a:rPr>
              <a:t>Patients preferred virtual house calls to in-person visits on a variety of aspects</a:t>
            </a:r>
            <a:endParaRPr lang="en-US" sz="3200" b="1" dirty="0">
              <a:latin typeface="+mn-lt"/>
            </a:endParaRPr>
          </a:p>
        </p:txBody>
      </p:sp>
      <p:graphicFrame>
        <p:nvGraphicFramePr>
          <p:cNvPr id="5" name="Chart 4"/>
          <p:cNvGraphicFramePr/>
          <p:nvPr>
            <p:extLst/>
          </p:nvPr>
        </p:nvGraphicFramePr>
        <p:xfrm>
          <a:off x="587311" y="1729047"/>
          <a:ext cx="8008046" cy="45008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4824" y="1274014"/>
            <a:ext cx="5969968" cy="369332"/>
          </a:xfrm>
          <a:prstGeom prst="rect">
            <a:avLst/>
          </a:prstGeom>
          <a:noFill/>
        </p:spPr>
        <p:txBody>
          <a:bodyPr wrap="none" rtlCol="0">
            <a:spAutoFit/>
          </a:bodyPr>
          <a:lstStyle/>
          <a:p>
            <a:r>
              <a:rPr lang="en-US" b="1" dirty="0" smtClean="0"/>
              <a:t>Participants relative preference of virtual house calls (n = 68)</a:t>
            </a:r>
            <a:endParaRPr lang="en-US" b="1" dirty="0"/>
          </a:p>
        </p:txBody>
      </p:sp>
      <p:sp>
        <p:nvSpPr>
          <p:cNvPr id="7" name="TextBox 6"/>
          <p:cNvSpPr txBox="1"/>
          <p:nvPr/>
        </p:nvSpPr>
        <p:spPr>
          <a:xfrm>
            <a:off x="474824" y="6433898"/>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sp>
        <p:nvSpPr>
          <p:cNvPr id="2" name="Slide Number Placeholder 1"/>
          <p:cNvSpPr>
            <a:spLocks noGrp="1"/>
          </p:cNvSpPr>
          <p:nvPr>
            <p:ph type="sldNum" sz="quarter" idx="12"/>
          </p:nvPr>
        </p:nvSpPr>
        <p:spPr/>
        <p:txBody>
          <a:bodyPr/>
          <a:lstStyle/>
          <a:p>
            <a:fld id="{9155712D-91D7-473C-B59C-D5B1C5FB8A1C}" type="slidenum">
              <a:rPr lang="en-US" smtClean="0"/>
              <a:t>21</a:t>
            </a:fld>
            <a:endParaRPr lang="en-US"/>
          </a:p>
        </p:txBody>
      </p:sp>
      <p:sp>
        <p:nvSpPr>
          <p:cNvPr id="12" name="TextBox 11"/>
          <p:cNvSpPr txBox="1"/>
          <p:nvPr/>
        </p:nvSpPr>
        <p:spPr>
          <a:xfrm>
            <a:off x="1329895" y="2541578"/>
            <a:ext cx="1248502" cy="369332"/>
          </a:xfrm>
          <a:prstGeom prst="rect">
            <a:avLst/>
          </a:prstGeom>
          <a:solidFill>
            <a:schemeClr val="bg1"/>
          </a:solidFill>
          <a:ln>
            <a:solidFill>
              <a:schemeClr val="bg1"/>
            </a:solidFill>
          </a:ln>
        </p:spPr>
        <p:txBody>
          <a:bodyPr wrap="square" rtlCol="0">
            <a:spAutoFit/>
          </a:bodyPr>
          <a:lstStyle/>
          <a:p>
            <a:endParaRPr lang="en-US" dirty="0"/>
          </a:p>
        </p:txBody>
      </p:sp>
      <p:sp>
        <p:nvSpPr>
          <p:cNvPr id="13" name="TextBox 12"/>
          <p:cNvSpPr txBox="1"/>
          <p:nvPr/>
        </p:nvSpPr>
        <p:spPr>
          <a:xfrm>
            <a:off x="736877" y="2586627"/>
            <a:ext cx="1918217" cy="276999"/>
          </a:xfrm>
          <a:prstGeom prst="rect">
            <a:avLst/>
          </a:prstGeom>
          <a:noFill/>
        </p:spPr>
        <p:txBody>
          <a:bodyPr wrap="none" rtlCol="0">
            <a:spAutoFit/>
          </a:bodyPr>
          <a:lstStyle/>
          <a:p>
            <a:r>
              <a:rPr lang="en-US" sz="1200" b="1" dirty="0" smtClean="0"/>
              <a:t>Better personal connection</a:t>
            </a:r>
            <a:endParaRPr lang="en-US" sz="1200" b="1" dirty="0"/>
          </a:p>
        </p:txBody>
      </p:sp>
    </p:spTree>
    <p:extLst>
      <p:ext uri="{BB962C8B-B14F-4D97-AF65-F5344CB8AC3E}">
        <p14:creationId xmlns:p14="http://schemas.microsoft.com/office/powerpoint/2010/main" val="345524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1710" y="274637"/>
            <a:ext cx="9045723" cy="1186693"/>
          </a:xfrm>
        </p:spPr>
        <p:txBody>
          <a:bodyPr>
            <a:noAutofit/>
          </a:bodyPr>
          <a:lstStyle/>
          <a:p>
            <a:pPr algn="l"/>
            <a:r>
              <a:rPr lang="en-US" sz="3000" b="1" dirty="0" err="1" smtClean="0">
                <a:latin typeface="+mn-lt"/>
              </a:rPr>
              <a:t>Connect.Parkinson</a:t>
            </a:r>
            <a:r>
              <a:rPr lang="en-US" sz="3000" b="1" dirty="0" smtClean="0">
                <a:latin typeface="+mn-lt"/>
              </a:rPr>
              <a:t> met most, but not all of the Institute of Medicine’s six aims for improving healthcare</a:t>
            </a:r>
            <a:endParaRPr lang="en-US" sz="3000" b="1" dirty="0">
              <a:latin typeface="+mn-lt"/>
            </a:endParaRPr>
          </a:p>
        </p:txBody>
      </p:sp>
      <p:sp>
        <p:nvSpPr>
          <p:cNvPr id="5" name="TextBox 4"/>
          <p:cNvSpPr txBox="1"/>
          <p:nvPr/>
        </p:nvSpPr>
        <p:spPr>
          <a:xfrm>
            <a:off x="151710" y="1276664"/>
            <a:ext cx="8153400" cy="369332"/>
          </a:xfrm>
          <a:prstGeom prst="rect">
            <a:avLst/>
          </a:prstGeom>
          <a:noFill/>
        </p:spPr>
        <p:txBody>
          <a:bodyPr wrap="square" rtlCol="0">
            <a:spAutoFit/>
          </a:bodyPr>
          <a:lstStyle/>
          <a:p>
            <a:r>
              <a:rPr lang="en-US" b="1" dirty="0" smtClean="0">
                <a:solidFill>
                  <a:prstClr val="black"/>
                </a:solidFill>
              </a:rPr>
              <a:t>Crossing the Quality Chasm</a:t>
            </a:r>
            <a:endParaRPr lang="en-US" b="1" dirty="0">
              <a:solidFill>
                <a:prstClr val="black"/>
              </a:solidFill>
            </a:endParaRPr>
          </a:p>
        </p:txBody>
      </p:sp>
      <p:pic>
        <p:nvPicPr>
          <p:cNvPr id="6" name="Picture 2" descr="https://www.nap.edu/cover/10027/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23" y="1645996"/>
            <a:ext cx="3424101" cy="49230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4517990" y="1645999"/>
          <a:ext cx="4075676" cy="492309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37838">
                  <a:extLst>
                    <a:ext uri="{9D8B030D-6E8A-4147-A177-3AD203B41FA5}">
                      <a16:colId xmlns:a16="http://schemas.microsoft.com/office/drawing/2014/main" xmlns="" val="803954155"/>
                    </a:ext>
                  </a:extLst>
                </a:gridCol>
                <a:gridCol w="2037838">
                  <a:extLst>
                    <a:ext uri="{9D8B030D-6E8A-4147-A177-3AD203B41FA5}">
                      <a16:colId xmlns:a16="http://schemas.microsoft.com/office/drawing/2014/main" xmlns="" val="1008798472"/>
                    </a:ext>
                  </a:extLst>
                </a:gridCol>
              </a:tblGrid>
              <a:tr h="703299">
                <a:tc>
                  <a:txBody>
                    <a:bodyPr/>
                    <a:lstStyle/>
                    <a:p>
                      <a:r>
                        <a:rPr lang="en-US" dirty="0" smtClean="0"/>
                        <a:t>Six aims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dirty="0" err="1" smtClean="0"/>
                        <a:t>Connect.Parkinson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155255472"/>
                  </a:ext>
                </a:extLst>
              </a:tr>
              <a:tr h="703299">
                <a:tc>
                  <a:txBody>
                    <a:bodyPr/>
                    <a:lstStyle/>
                    <a:p>
                      <a:r>
                        <a:rPr lang="en-US" dirty="0" smtClean="0"/>
                        <a:t>Safe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0802403"/>
                  </a:ext>
                </a:extLst>
              </a:tr>
              <a:tr h="703299">
                <a:tc>
                  <a:txBody>
                    <a:bodyPr/>
                    <a:lstStyle/>
                    <a:p>
                      <a:r>
                        <a:rPr lang="en-US" dirty="0" smtClean="0"/>
                        <a:t>Effective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01179422"/>
                  </a:ext>
                </a:extLst>
              </a:tr>
              <a:tr h="703299">
                <a:tc>
                  <a:txBody>
                    <a:bodyPr/>
                    <a:lstStyle/>
                    <a:p>
                      <a:r>
                        <a:rPr lang="en-US" dirty="0" smtClean="0"/>
                        <a:t>Patient-centered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41340045"/>
                  </a:ext>
                </a:extLst>
              </a:tr>
              <a:tr h="703299">
                <a:tc>
                  <a:txBody>
                    <a:bodyPr/>
                    <a:lstStyle/>
                    <a:p>
                      <a:r>
                        <a:rPr lang="en-US" dirty="0" smtClean="0"/>
                        <a:t>Timely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2661232"/>
                  </a:ext>
                </a:extLst>
              </a:tr>
              <a:tr h="703299">
                <a:tc>
                  <a:txBody>
                    <a:bodyPr/>
                    <a:lstStyle/>
                    <a:p>
                      <a:r>
                        <a:rPr lang="en-US" dirty="0" smtClean="0"/>
                        <a:t>Efficient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43430747"/>
                  </a:ext>
                </a:extLst>
              </a:tr>
              <a:tr h="703299">
                <a:tc>
                  <a:txBody>
                    <a:bodyPr/>
                    <a:lstStyle/>
                    <a:p>
                      <a:r>
                        <a:rPr lang="en-US" dirty="0" smtClean="0"/>
                        <a:t>Equitable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1142965"/>
                  </a:ext>
                </a:extLst>
              </a:tr>
            </a:tbl>
          </a:graphicData>
        </a:graphic>
      </p:graphicFrame>
      <p:sp>
        <p:nvSpPr>
          <p:cNvPr id="2" name="Slide Number Placeholder 1"/>
          <p:cNvSpPr>
            <a:spLocks noGrp="1"/>
          </p:cNvSpPr>
          <p:nvPr>
            <p:ph type="sldNum" sz="quarter" idx="12"/>
          </p:nvPr>
        </p:nvSpPr>
        <p:spPr/>
        <p:txBody>
          <a:bodyPr/>
          <a:lstStyle/>
          <a:p>
            <a:fld id="{9155712D-91D7-473C-B59C-D5B1C5FB8A1C}" type="slidenum">
              <a:rPr lang="en-US" smtClean="0"/>
              <a:t>22</a:t>
            </a:fld>
            <a:endParaRPr lang="en-US"/>
          </a:p>
        </p:txBody>
      </p:sp>
    </p:spTree>
    <p:extLst>
      <p:ext uri="{BB962C8B-B14F-4D97-AF65-F5344CB8AC3E}">
        <p14:creationId xmlns:p14="http://schemas.microsoft.com/office/powerpoint/2010/main" val="340564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50" y="242522"/>
            <a:ext cx="8028240" cy="1325563"/>
          </a:xfrm>
        </p:spPr>
        <p:txBody>
          <a:bodyPr>
            <a:normAutofit/>
          </a:bodyPr>
          <a:lstStyle/>
          <a:p>
            <a:r>
              <a:rPr lang="en-US" sz="3200" b="1" dirty="0" smtClean="0">
                <a:latin typeface="+mn-lt"/>
              </a:rPr>
              <a:t>The digital divide is the biggest barrier to providing equitable care via telemedicine</a:t>
            </a:r>
            <a:endParaRPr lang="en-US" sz="3200" b="1" dirty="0">
              <a:latin typeface="+mn-lt"/>
            </a:endParaRPr>
          </a:p>
        </p:txBody>
      </p:sp>
      <p:sp>
        <p:nvSpPr>
          <p:cNvPr id="5" name="Rectangle 4"/>
          <p:cNvSpPr/>
          <p:nvPr/>
        </p:nvSpPr>
        <p:spPr>
          <a:xfrm>
            <a:off x="316461" y="6501551"/>
            <a:ext cx="8720984" cy="400110"/>
          </a:xfrm>
          <a:prstGeom prst="rect">
            <a:avLst/>
          </a:prstGeom>
        </p:spPr>
        <p:txBody>
          <a:bodyPr wrap="square">
            <a:spAutoFit/>
          </a:bodyPr>
          <a:lstStyle/>
          <a:p>
            <a:r>
              <a:rPr lang="en-US" sz="1000" dirty="0" smtClean="0"/>
              <a:t>Sources: https</a:t>
            </a:r>
            <a:r>
              <a:rPr lang="en-US" sz="1000" dirty="0"/>
              <a:t>://</a:t>
            </a:r>
            <a:r>
              <a:rPr lang="en-US" sz="1000" dirty="0" smtClean="0"/>
              <a:t>www.census.gov/hhes/socdemo/education/data/cps/2014/tables.html</a:t>
            </a:r>
            <a:r>
              <a:rPr lang="en-US" sz="1000" dirty="0"/>
              <a:t>, http://</a:t>
            </a:r>
            <a:r>
              <a:rPr lang="en-US" sz="1000" dirty="0" smtClean="0"/>
              <a:t>www.census.gov/quickfacts/table/PST045215/00,  </a:t>
            </a:r>
            <a:r>
              <a:rPr lang="en-US" sz="1000" dirty="0"/>
              <a:t>Pew Internet &amp; American Life Project question </a:t>
            </a:r>
            <a:r>
              <a:rPr lang="en-US" sz="1000" dirty="0" smtClean="0"/>
              <a:t>database, </a:t>
            </a:r>
            <a:r>
              <a:rPr lang="en-US" sz="1000" dirty="0" err="1" smtClean="0"/>
              <a:t>Connect.Parkinson</a:t>
            </a:r>
            <a:r>
              <a:rPr lang="en-US" sz="1000" dirty="0" smtClean="0"/>
              <a:t> study </a:t>
            </a:r>
            <a:endParaRPr lang="en-US" sz="1000" dirty="0"/>
          </a:p>
        </p:txBody>
      </p:sp>
      <p:sp>
        <p:nvSpPr>
          <p:cNvPr id="3" name="TextBox 2"/>
          <p:cNvSpPr txBox="1"/>
          <p:nvPr/>
        </p:nvSpPr>
        <p:spPr>
          <a:xfrm>
            <a:off x="413050" y="1325370"/>
            <a:ext cx="7245701" cy="369332"/>
          </a:xfrm>
          <a:prstGeom prst="rect">
            <a:avLst/>
          </a:prstGeom>
          <a:noFill/>
        </p:spPr>
        <p:txBody>
          <a:bodyPr wrap="none" rtlCol="0">
            <a:spAutoFit/>
          </a:bodyPr>
          <a:lstStyle/>
          <a:p>
            <a:r>
              <a:rPr lang="en-US" b="1" dirty="0" smtClean="0"/>
              <a:t>Characteristics of </a:t>
            </a:r>
            <a:r>
              <a:rPr lang="en-US" b="1" dirty="0" err="1" smtClean="0"/>
              <a:t>Connect.Parkinson</a:t>
            </a:r>
            <a:r>
              <a:rPr lang="en-US" b="1" dirty="0" smtClean="0"/>
              <a:t> population vs. general US population</a:t>
            </a:r>
            <a:endParaRPr lang="en-US" b="1" dirty="0"/>
          </a:p>
        </p:txBody>
      </p:sp>
      <p:graphicFrame>
        <p:nvGraphicFramePr>
          <p:cNvPr id="7" name="Content Placeholder 3"/>
          <p:cNvGraphicFramePr>
            <a:graphicFrameLocks/>
          </p:cNvGraphicFramePr>
          <p:nvPr>
            <p:extLst/>
          </p:nvPr>
        </p:nvGraphicFramePr>
        <p:xfrm>
          <a:off x="517554" y="1828856"/>
          <a:ext cx="7816548" cy="448628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605516">
                  <a:extLst>
                    <a:ext uri="{9D8B030D-6E8A-4147-A177-3AD203B41FA5}">
                      <a16:colId xmlns:a16="http://schemas.microsoft.com/office/drawing/2014/main" xmlns="" val="2875648773"/>
                    </a:ext>
                  </a:extLst>
                </a:gridCol>
                <a:gridCol w="2605516">
                  <a:extLst>
                    <a:ext uri="{9D8B030D-6E8A-4147-A177-3AD203B41FA5}">
                      <a16:colId xmlns:a16="http://schemas.microsoft.com/office/drawing/2014/main" xmlns="" val="1684221516"/>
                    </a:ext>
                  </a:extLst>
                </a:gridCol>
                <a:gridCol w="2605516">
                  <a:extLst>
                    <a:ext uri="{9D8B030D-6E8A-4147-A177-3AD203B41FA5}">
                      <a16:colId xmlns:a16="http://schemas.microsoft.com/office/drawing/2014/main" xmlns="" val="1368028054"/>
                    </a:ext>
                  </a:extLst>
                </a:gridCol>
              </a:tblGrid>
              <a:tr h="8937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dirty="0" err="1" smtClean="0"/>
                        <a:t>Connect.Parkinson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dirty="0" smtClean="0"/>
                        <a:t>General population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2543324338"/>
                  </a:ext>
                </a:extLst>
              </a:tr>
              <a:tr h="70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Age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66.4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36.8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5834019"/>
                  </a:ext>
                </a:extLst>
              </a:tr>
              <a:tr h="70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Women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51%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7540471"/>
                  </a:ext>
                </a:extLst>
              </a:tr>
              <a:tr h="70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Bachelor’s degree</a:t>
                      </a:r>
                      <a:r>
                        <a:rPr lang="en-US" sz="1400" baseline="0" dirty="0" smtClean="0"/>
                        <a:t> or higher education</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5742548"/>
                  </a:ext>
                </a:extLst>
              </a:tr>
              <a:tr h="70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White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96%</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77%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5823168"/>
                  </a:ext>
                </a:extLst>
              </a:tr>
              <a:tr h="738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Use the </a:t>
                      </a:r>
                      <a:r>
                        <a:rPr lang="en-US" sz="1400" dirty="0">
                          <a:effectLst/>
                          <a:latin typeface="Calibri" panose="020F0502020204030204" pitchFamily="34" charset="0"/>
                          <a:ea typeface="Calibri" panose="020F0502020204030204" pitchFamily="34" charset="0"/>
                          <a:cs typeface="Times New Roman" panose="02020603050405020304" pitchFamily="18" charset="0"/>
                        </a:rPr>
                        <a:t>internet or email at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home [n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84%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78259492"/>
                  </a:ext>
                </a:extLst>
              </a:tr>
            </a:tbl>
          </a:graphicData>
        </a:graphic>
      </p:graphicFrame>
    </p:spTree>
    <p:extLst>
      <p:ext uri="{BB962C8B-B14F-4D97-AF65-F5344CB8AC3E}">
        <p14:creationId xmlns:p14="http://schemas.microsoft.com/office/powerpoint/2010/main" val="269128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13CEC-16DD-4BA2-8284-13CFE91F6D26}" type="slidenum">
              <a:rPr lang="en-US" smtClean="0"/>
              <a:t>24</a:t>
            </a:fld>
            <a:endParaRPr lang="en-US" dirty="0"/>
          </a:p>
        </p:txBody>
      </p:sp>
      <p:sp>
        <p:nvSpPr>
          <p:cNvPr id="5" name="Title 1"/>
          <p:cNvSpPr>
            <a:spLocks noGrp="1"/>
          </p:cNvSpPr>
          <p:nvPr>
            <p:ph type="title"/>
          </p:nvPr>
        </p:nvSpPr>
        <p:spPr>
          <a:xfrm>
            <a:off x="174929" y="152400"/>
            <a:ext cx="8969071" cy="1295400"/>
          </a:xfrm>
        </p:spPr>
        <p:txBody>
          <a:bodyPr>
            <a:noAutofit/>
          </a:bodyPr>
          <a:lstStyle/>
          <a:p>
            <a:pPr algn="l"/>
            <a:r>
              <a:rPr lang="en-US" sz="3000" b="1" dirty="0" smtClean="0">
                <a:latin typeface="+mn-lt"/>
              </a:rPr>
              <a:t>We recently launched PDCNY to enable any New Yorker with Parkinson Disease to receive care from us</a:t>
            </a:r>
            <a:endParaRPr lang="en-US" sz="3000" b="1" dirty="0">
              <a:latin typeface="+mn-lt"/>
            </a:endParaRPr>
          </a:p>
        </p:txBody>
      </p:sp>
      <p:pic>
        <p:nvPicPr>
          <p:cNvPr id="6" name="Picture 2" descr="https://photos-2.dropbox.com/t/2/AADptnMEIFsmjjVO5f2k8aDIoRQcDjNGvceeggDLhkFucw/12/4476108/png/32x32/8_293-0-213-213-800-213/1456779600/0/2/pdcny_finalo.png/EJDgrQMY-NwCIAIoAg/mbP2XleWELW_1vJmtLoTlc59a554r36zAu0j4xEmyss?size_mode=3&amp;size=1600x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49" y="1709532"/>
            <a:ext cx="7467600" cy="1988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3941" y="3896804"/>
            <a:ext cx="8382000" cy="1754326"/>
          </a:xfrm>
          <a:prstGeom prst="rect">
            <a:avLst/>
          </a:prstGeom>
          <a:solidFill>
            <a:schemeClr val="bg1"/>
          </a:solidFill>
          <a:ln w="19050">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Who</a:t>
            </a:r>
            <a:r>
              <a:rPr lang="en-US" dirty="0" smtClean="0"/>
              <a:t>: Any New Yorker with </a:t>
            </a:r>
            <a:r>
              <a:rPr lang="en-US" dirty="0"/>
              <a:t>P</a:t>
            </a:r>
            <a:r>
              <a:rPr lang="en-US" dirty="0" smtClean="0"/>
              <a:t>arkinson disease</a:t>
            </a:r>
          </a:p>
          <a:p>
            <a:r>
              <a:rPr lang="en-US" b="1" dirty="0" smtClean="0"/>
              <a:t>What</a:t>
            </a:r>
            <a:r>
              <a:rPr lang="en-US" dirty="0" smtClean="0"/>
              <a:t>: Multidisciplinary care + optional use of smartphone to track disease</a:t>
            </a:r>
          </a:p>
          <a:p>
            <a:r>
              <a:rPr lang="en-US" b="1" dirty="0" smtClean="0"/>
              <a:t>When</a:t>
            </a:r>
            <a:r>
              <a:rPr lang="en-US" dirty="0" smtClean="0"/>
              <a:t>: May 2016</a:t>
            </a:r>
          </a:p>
          <a:p>
            <a:r>
              <a:rPr lang="en-US" b="1" dirty="0" smtClean="0"/>
              <a:t>Where</a:t>
            </a:r>
            <a:r>
              <a:rPr lang="en-US" dirty="0" smtClean="0"/>
              <a:t>: New York state, especially the 9 counties surrounding Rochester</a:t>
            </a:r>
          </a:p>
          <a:p>
            <a:r>
              <a:rPr lang="en-US" b="1" dirty="0" smtClean="0"/>
              <a:t>Why</a:t>
            </a:r>
            <a:r>
              <a:rPr lang="en-US" dirty="0" smtClean="0"/>
              <a:t>: To provide comprehensive care to New York residents, especially the underserved</a:t>
            </a:r>
          </a:p>
          <a:p>
            <a:r>
              <a:rPr lang="en-US" b="1" dirty="0" smtClean="0"/>
              <a:t>How</a:t>
            </a:r>
            <a:r>
              <a:rPr lang="en-US" dirty="0" smtClean="0"/>
              <a:t> </a:t>
            </a:r>
            <a:r>
              <a:rPr lang="en-US" b="1" dirty="0" smtClean="0"/>
              <a:t>much</a:t>
            </a:r>
            <a:r>
              <a:rPr lang="en-US" dirty="0" smtClean="0"/>
              <a:t>: Free</a:t>
            </a:r>
            <a:endParaRPr lang="en-US" dirty="0"/>
          </a:p>
        </p:txBody>
      </p:sp>
      <p:sp>
        <p:nvSpPr>
          <p:cNvPr id="8" name="TextBox 7"/>
          <p:cNvSpPr txBox="1"/>
          <p:nvPr/>
        </p:nvSpPr>
        <p:spPr>
          <a:xfrm>
            <a:off x="548844" y="5771971"/>
            <a:ext cx="8395049" cy="369332"/>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Supported by:  </a:t>
            </a:r>
            <a:r>
              <a:rPr lang="en-US" dirty="0" smtClean="0"/>
              <a:t>Greater Rochester Health Foundation and the </a:t>
            </a:r>
            <a:r>
              <a:rPr lang="en-US" dirty="0" err="1" smtClean="0"/>
              <a:t>Safra</a:t>
            </a:r>
            <a:r>
              <a:rPr lang="en-US" dirty="0" smtClean="0"/>
              <a:t> Foundation               </a:t>
            </a:r>
            <a:endParaRPr lang="en-US" dirty="0"/>
          </a:p>
        </p:txBody>
      </p:sp>
      <p:sp>
        <p:nvSpPr>
          <p:cNvPr id="9" name="TextBox 8"/>
          <p:cNvSpPr txBox="1"/>
          <p:nvPr/>
        </p:nvSpPr>
        <p:spPr>
          <a:xfrm>
            <a:off x="540603" y="6245653"/>
            <a:ext cx="8403289" cy="369332"/>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txBody>
          <a:bodyPr wrap="square" rtlCol="0">
            <a:spAutoFit/>
          </a:bodyPr>
          <a:lstStyle/>
          <a:p>
            <a:r>
              <a:rPr lang="en-US" b="1" dirty="0" smtClean="0"/>
              <a:t>For more information:  </a:t>
            </a:r>
            <a:r>
              <a:rPr lang="en-US" dirty="0" smtClean="0"/>
              <a:t>www.pdcny.org</a:t>
            </a:r>
            <a:endParaRPr lang="en-US" dirty="0"/>
          </a:p>
        </p:txBody>
      </p:sp>
    </p:spTree>
    <p:extLst>
      <p:ext uri="{BB962C8B-B14F-4D97-AF65-F5344CB8AC3E}">
        <p14:creationId xmlns:p14="http://schemas.microsoft.com/office/powerpoint/2010/main" val="423748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mn-lt"/>
              </a:rPr>
              <a:t>Outline</a:t>
            </a:r>
            <a:endParaRPr lang="en-US" sz="3200" b="1" dirty="0">
              <a:latin typeface="+mn-lt"/>
            </a:endParaRPr>
          </a:p>
        </p:txBody>
      </p:sp>
      <p:sp>
        <p:nvSpPr>
          <p:cNvPr id="4" name="Slide Number Placeholder 3"/>
          <p:cNvSpPr>
            <a:spLocks noGrp="1"/>
          </p:cNvSpPr>
          <p:nvPr>
            <p:ph type="sldNum" sz="quarter" idx="12"/>
          </p:nvPr>
        </p:nvSpPr>
        <p:spPr/>
        <p:txBody>
          <a:bodyPr/>
          <a:lstStyle/>
          <a:p>
            <a:fld id="{B2FEC038-69F3-4EDE-8899-C711A84CC8AF}" type="slidenum">
              <a:rPr lang="en-US" smtClean="0"/>
              <a:t>25</a:t>
            </a:fld>
            <a:endParaRPr lang="en-US"/>
          </a:p>
        </p:txBody>
      </p:sp>
      <p:sp>
        <p:nvSpPr>
          <p:cNvPr id="7" name="Content Placeholder 2"/>
          <p:cNvSpPr>
            <a:spLocks noGrp="1"/>
          </p:cNvSpPr>
          <p:nvPr>
            <p:ph idx="1"/>
          </p:nvPr>
        </p:nvSpPr>
        <p:spPr>
          <a:xfrm>
            <a:off x="1143000" y="1600200"/>
            <a:ext cx="8229600" cy="4525963"/>
          </a:xfrm>
        </p:spPr>
        <p:txBody>
          <a:bodyPr/>
          <a:lstStyle/>
          <a:p>
            <a:r>
              <a:rPr lang="en-US" sz="2800" dirty="0" smtClean="0"/>
              <a:t>The need for telehealth</a:t>
            </a:r>
          </a:p>
          <a:p>
            <a:r>
              <a:rPr lang="en-US" sz="2800" dirty="0" smtClean="0"/>
              <a:t>Our work</a:t>
            </a:r>
          </a:p>
          <a:p>
            <a:r>
              <a:rPr lang="en-US" sz="2800" b="1" dirty="0" smtClean="0"/>
              <a:t>Policy barriers</a:t>
            </a:r>
            <a:endParaRPr lang="en-US" sz="2800" dirty="0" smtClean="0"/>
          </a:p>
          <a:p>
            <a:endParaRPr lang="en-US" dirty="0"/>
          </a:p>
        </p:txBody>
      </p:sp>
      <p:sp>
        <p:nvSpPr>
          <p:cNvPr id="5" name="Right Arrow 4"/>
          <p:cNvSpPr/>
          <p:nvPr/>
        </p:nvSpPr>
        <p:spPr>
          <a:xfrm>
            <a:off x="280586" y="2743200"/>
            <a:ext cx="702933" cy="304800"/>
          </a:xfrm>
          <a:prstGeom prst="rightArrow">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8411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6811" cy="1325563"/>
          </a:xfrm>
        </p:spPr>
        <p:txBody>
          <a:bodyPr>
            <a:normAutofit/>
          </a:bodyPr>
          <a:lstStyle/>
          <a:p>
            <a:r>
              <a:rPr lang="en-US" sz="3200" b="1" dirty="0" smtClean="0">
                <a:latin typeface="+mn-lt"/>
              </a:rPr>
              <a:t>Policy barriers prevent broader implementation of telehealth</a:t>
            </a:r>
            <a:endParaRPr lang="en-US" sz="3200" b="1" dirty="0">
              <a:latin typeface="+mn-lt"/>
            </a:endParaRPr>
          </a:p>
        </p:txBody>
      </p:sp>
      <p:sp>
        <p:nvSpPr>
          <p:cNvPr id="5" name="Rectangle 4"/>
          <p:cNvSpPr/>
          <p:nvPr/>
        </p:nvSpPr>
        <p:spPr>
          <a:xfrm>
            <a:off x="809329" y="1825442"/>
            <a:ext cx="1905000" cy="1066800"/>
          </a:xfrm>
          <a:prstGeom prst="rect">
            <a:avLst/>
          </a:prstGeom>
          <a:solidFill>
            <a:schemeClr val="bg1"/>
          </a:solidFill>
          <a:ln w="952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Reimbursement</a:t>
            </a:r>
            <a:endParaRPr lang="en-US" sz="2000" b="1" dirty="0">
              <a:solidFill>
                <a:schemeClr val="tx1"/>
              </a:solidFill>
            </a:endParaRPr>
          </a:p>
        </p:txBody>
      </p:sp>
      <p:sp>
        <p:nvSpPr>
          <p:cNvPr id="6" name="Rectangle 5"/>
          <p:cNvSpPr/>
          <p:nvPr/>
        </p:nvSpPr>
        <p:spPr>
          <a:xfrm>
            <a:off x="809329" y="3527063"/>
            <a:ext cx="1905000" cy="1066800"/>
          </a:xfrm>
          <a:prstGeom prst="rect">
            <a:avLst/>
          </a:prstGeom>
          <a:solidFill>
            <a:schemeClr val="bg1"/>
          </a:solidFill>
          <a:ln w="952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Legal</a:t>
            </a:r>
            <a:endParaRPr lang="en-US" sz="2000" b="1" dirty="0">
              <a:solidFill>
                <a:schemeClr val="tx1"/>
              </a:solidFill>
            </a:endParaRPr>
          </a:p>
        </p:txBody>
      </p:sp>
      <p:sp>
        <p:nvSpPr>
          <p:cNvPr id="7" name="Rectangle 6"/>
          <p:cNvSpPr/>
          <p:nvPr/>
        </p:nvSpPr>
        <p:spPr>
          <a:xfrm>
            <a:off x="809329" y="5228684"/>
            <a:ext cx="1905000" cy="1066800"/>
          </a:xfrm>
          <a:prstGeom prst="rect">
            <a:avLst/>
          </a:prstGeom>
          <a:solidFill>
            <a:schemeClr val="bg1"/>
          </a:solidFill>
          <a:ln w="952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Clinical</a:t>
            </a:r>
            <a:endParaRPr lang="en-US" sz="2000" b="1" dirty="0">
              <a:solidFill>
                <a:schemeClr val="tx1"/>
              </a:solidFill>
            </a:endParaRPr>
          </a:p>
        </p:txBody>
      </p:sp>
      <p:sp>
        <p:nvSpPr>
          <p:cNvPr id="8" name="Rectangle 7"/>
          <p:cNvSpPr/>
          <p:nvPr/>
        </p:nvSpPr>
        <p:spPr>
          <a:xfrm>
            <a:off x="2985959" y="1897177"/>
            <a:ext cx="5688914" cy="923330"/>
          </a:xfrm>
          <a:prstGeom prst="rect">
            <a:avLst/>
          </a:prstGeom>
        </p:spPr>
        <p:txBody>
          <a:bodyPr wrap="square">
            <a:spAutoFit/>
          </a:bodyPr>
          <a:lstStyle/>
          <a:p>
            <a:pPr marL="285750" indent="-285750">
              <a:buFont typeface="Arial" panose="020B0604020202020204" pitchFamily="34" charset="0"/>
              <a:buChar char="•"/>
            </a:pPr>
            <a:r>
              <a:rPr lang="en-US" dirty="0"/>
              <a:t>Limited and fragmented insurance coverage of </a:t>
            </a:r>
            <a:r>
              <a:rPr lang="en-US" dirty="0" smtClean="0"/>
              <a:t>telehealth, specifically for Medicare beneficiaries and the privately insured</a:t>
            </a:r>
            <a:endParaRPr lang="en-US" dirty="0"/>
          </a:p>
        </p:txBody>
      </p:sp>
      <p:sp>
        <p:nvSpPr>
          <p:cNvPr id="9" name="Rectangle 8"/>
          <p:cNvSpPr/>
          <p:nvPr/>
        </p:nvSpPr>
        <p:spPr>
          <a:xfrm>
            <a:off x="2985959" y="3460298"/>
            <a:ext cx="5418569" cy="1200329"/>
          </a:xfrm>
          <a:prstGeom prst="rect">
            <a:avLst/>
          </a:prstGeom>
        </p:spPr>
        <p:txBody>
          <a:bodyPr wrap="square">
            <a:spAutoFit/>
          </a:bodyPr>
          <a:lstStyle/>
          <a:p>
            <a:pPr marL="285750" indent="-285750">
              <a:buFont typeface="Arial" panose="020B0604020202020204" pitchFamily="34" charset="0"/>
              <a:buChar char="•"/>
            </a:pPr>
            <a:r>
              <a:rPr lang="en-US" dirty="0"/>
              <a:t>State licensure laws prevent providers from seeing patients outside the state they are </a:t>
            </a:r>
            <a:r>
              <a:rPr lang="en-US" dirty="0" smtClean="0"/>
              <a:t>licensed</a:t>
            </a:r>
          </a:p>
          <a:p>
            <a:pPr marL="285750" indent="-285750">
              <a:buFont typeface="Arial" panose="020B0604020202020204" pitchFamily="34" charset="0"/>
              <a:buChar char="•"/>
            </a:pPr>
            <a:r>
              <a:rPr lang="en-US" dirty="0" smtClean="0"/>
              <a:t>States differ in regard to which services physicians can provide remotely</a:t>
            </a:r>
            <a:endParaRPr lang="en-US" dirty="0"/>
          </a:p>
        </p:txBody>
      </p:sp>
      <p:sp>
        <p:nvSpPr>
          <p:cNvPr id="10" name="Rectangle 9"/>
          <p:cNvSpPr/>
          <p:nvPr/>
        </p:nvSpPr>
        <p:spPr>
          <a:xfrm>
            <a:off x="2985959" y="5438918"/>
            <a:ext cx="5605424" cy="646331"/>
          </a:xfrm>
          <a:prstGeom prst="rect">
            <a:avLst/>
          </a:prstGeom>
        </p:spPr>
        <p:txBody>
          <a:bodyPr wrap="square">
            <a:spAutoFit/>
          </a:bodyPr>
          <a:lstStyle/>
          <a:p>
            <a:pPr marL="285750" indent="-285750">
              <a:buFont typeface="Arial" panose="020B0604020202020204" pitchFamily="34" charset="0"/>
              <a:buChar char="•"/>
            </a:pPr>
            <a:r>
              <a:rPr lang="en-US" dirty="0"/>
              <a:t>Some states require that any care provided via telehealth must be preceded by in-person care</a:t>
            </a:r>
          </a:p>
        </p:txBody>
      </p:sp>
    </p:spTree>
    <p:extLst>
      <p:ext uri="{BB962C8B-B14F-4D97-AF65-F5344CB8AC3E}">
        <p14:creationId xmlns:p14="http://schemas.microsoft.com/office/powerpoint/2010/main" val="408960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3" y="206754"/>
            <a:ext cx="9243753" cy="1302208"/>
          </a:xfrm>
        </p:spPr>
        <p:txBody>
          <a:bodyPr>
            <a:normAutofit/>
          </a:bodyPr>
          <a:lstStyle/>
          <a:p>
            <a:r>
              <a:rPr lang="en-US" sz="2900" b="1" dirty="0" smtClean="0">
                <a:latin typeface="+mn-lt"/>
              </a:rPr>
              <a:t>The government has addressed these barriers for the Veterans Health Administration (VHA) but not for Medicare</a:t>
            </a:r>
            <a:endParaRPr lang="en-US" sz="29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628472579"/>
              </p:ext>
            </p:extLst>
          </p:nvPr>
        </p:nvGraphicFramePr>
        <p:xfrm>
          <a:off x="357808" y="1717482"/>
          <a:ext cx="8086476" cy="4391624"/>
        </p:xfrm>
        <a:graphic>
          <a:graphicData uri="http://schemas.openxmlformats.org/drawingml/2006/table">
            <a:tbl>
              <a:tblPr firstRow="1" bandRow="1">
                <a:tableStyleId>{5C22544A-7EE6-4342-B048-85BDC9FD1C3A}</a:tableStyleId>
              </a:tblPr>
              <a:tblGrid>
                <a:gridCol w="2695492">
                  <a:extLst>
                    <a:ext uri="{9D8B030D-6E8A-4147-A177-3AD203B41FA5}">
                      <a16:colId xmlns:a16="http://schemas.microsoft.com/office/drawing/2014/main" xmlns="" val="4027295186"/>
                    </a:ext>
                  </a:extLst>
                </a:gridCol>
                <a:gridCol w="2695492">
                  <a:extLst>
                    <a:ext uri="{9D8B030D-6E8A-4147-A177-3AD203B41FA5}">
                      <a16:colId xmlns:a16="http://schemas.microsoft.com/office/drawing/2014/main" xmlns="" val="1387879115"/>
                    </a:ext>
                  </a:extLst>
                </a:gridCol>
                <a:gridCol w="2695492">
                  <a:extLst>
                    <a:ext uri="{9D8B030D-6E8A-4147-A177-3AD203B41FA5}">
                      <a16:colId xmlns:a16="http://schemas.microsoft.com/office/drawing/2014/main" xmlns="" val="2845599740"/>
                    </a:ext>
                  </a:extLst>
                </a:gridCol>
              </a:tblGrid>
              <a:tr h="6178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dirty="0" smtClean="0">
                          <a:solidFill>
                            <a:schemeClr val="bg1"/>
                          </a:solidFill>
                        </a:rPr>
                        <a:t>VHA</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dirty="0" smtClean="0">
                          <a:solidFill>
                            <a:schemeClr val="bg1"/>
                          </a:solidFill>
                        </a:rPr>
                        <a:t>Medicare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733900447"/>
                  </a:ext>
                </a:extLst>
              </a:tr>
              <a:tr h="617846">
                <a:tc>
                  <a:txBody>
                    <a:bodyPr/>
                    <a:lstStyle/>
                    <a:p>
                      <a:r>
                        <a:rPr lang="en-US" dirty="0" smtClean="0"/>
                        <a:t>Budget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$60 billion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$646 billion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68921441"/>
                  </a:ext>
                </a:extLst>
              </a:tr>
              <a:tr h="617846">
                <a:tc>
                  <a:txBody>
                    <a:bodyPr/>
                    <a:lstStyle/>
                    <a:p>
                      <a:r>
                        <a:rPr lang="en-US" dirty="0" smtClean="0"/>
                        <a:t>Beneficiaries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 million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56 million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81008170"/>
                  </a:ext>
                </a:extLst>
              </a:tr>
              <a:tr h="617846">
                <a:tc>
                  <a:txBody>
                    <a:bodyPr/>
                    <a:lstStyle/>
                    <a:p>
                      <a:r>
                        <a:rPr lang="en-US" dirty="0" smtClean="0"/>
                        <a:t>Money spent on telehealth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$1.1 billion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$0.02 billion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43652964"/>
                  </a:ext>
                </a:extLst>
              </a:tr>
              <a:tr h="617846">
                <a:tc>
                  <a:txBody>
                    <a:bodyPr/>
                    <a:lstStyle/>
                    <a:p>
                      <a:r>
                        <a:rPr lang="en-US" dirty="0" smtClean="0"/>
                        <a:t>Telehealth related claims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2,000,000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270,000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87475637"/>
                  </a:ext>
                </a:extLst>
              </a:tr>
              <a:tr h="617846">
                <a:tc>
                  <a:txBody>
                    <a:bodyPr/>
                    <a:lstStyle/>
                    <a:p>
                      <a:r>
                        <a:rPr lang="en-US" dirty="0" smtClean="0"/>
                        <a:t>Covers telehealth services in-home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8585002"/>
                  </a:ext>
                </a:extLst>
              </a:tr>
              <a:tr h="617846">
                <a:tc>
                  <a:txBody>
                    <a:bodyPr/>
                    <a:lstStyle/>
                    <a:p>
                      <a:r>
                        <a:rPr lang="en-US" dirty="0" smtClean="0"/>
                        <a:t>Requires clinicians to be licensed in state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099836"/>
                  </a:ext>
                </a:extLst>
              </a:tr>
            </a:tbl>
          </a:graphicData>
        </a:graphic>
      </p:graphicFrame>
      <p:sp>
        <p:nvSpPr>
          <p:cNvPr id="6" name="Rectangle 5"/>
          <p:cNvSpPr/>
          <p:nvPr/>
        </p:nvSpPr>
        <p:spPr>
          <a:xfrm>
            <a:off x="105354" y="6373285"/>
            <a:ext cx="8961121" cy="400110"/>
          </a:xfrm>
          <a:prstGeom prst="rect">
            <a:avLst/>
          </a:prstGeom>
        </p:spPr>
        <p:txBody>
          <a:bodyPr wrap="square">
            <a:spAutoFit/>
          </a:bodyPr>
          <a:lstStyle/>
          <a:p>
            <a:r>
              <a:rPr lang="en-US" sz="1000" dirty="0" smtClean="0"/>
              <a:t>Sources: https</a:t>
            </a:r>
            <a:r>
              <a:rPr lang="en-US" sz="1000" dirty="0"/>
              <a:t>://</a:t>
            </a:r>
            <a:r>
              <a:rPr lang="en-US" sz="1000" dirty="0" smtClean="0"/>
              <a:t>www.va.gov/budget/docs/summary/Fy2017-BudgetInBrief.pdf</a:t>
            </a:r>
            <a:r>
              <a:rPr lang="en-US" sz="1000" dirty="0"/>
              <a:t>, https://www.healthcarelawtoday.com/2016/03/03/medicare-payments-for-telehealth-increased-25-in-2015-what-you-need-to-know</a:t>
            </a:r>
            <a:r>
              <a:rPr lang="en-US" sz="1000" dirty="0" smtClean="0"/>
              <a:t>/, </a:t>
            </a:r>
            <a:r>
              <a:rPr lang="en-US" sz="1000" dirty="0"/>
              <a:t>https://</a:t>
            </a:r>
            <a:r>
              <a:rPr lang="en-US" sz="1000" dirty="0" smtClean="0"/>
              <a:t>fas.org/sgp/crs/misc/R43579.pdf</a:t>
            </a:r>
            <a:endParaRPr lang="en-US" sz="1000" dirty="0"/>
          </a:p>
        </p:txBody>
      </p:sp>
      <p:sp>
        <p:nvSpPr>
          <p:cNvPr id="7" name="TextBox 6"/>
          <p:cNvSpPr txBox="1"/>
          <p:nvPr/>
        </p:nvSpPr>
        <p:spPr>
          <a:xfrm>
            <a:off x="230591" y="1324296"/>
            <a:ext cx="5019900" cy="369332"/>
          </a:xfrm>
          <a:prstGeom prst="rect">
            <a:avLst/>
          </a:prstGeom>
          <a:noFill/>
        </p:spPr>
        <p:txBody>
          <a:bodyPr wrap="none" rtlCol="0">
            <a:spAutoFit/>
          </a:bodyPr>
          <a:lstStyle/>
          <a:p>
            <a:r>
              <a:rPr lang="en-US" b="1" dirty="0" smtClean="0"/>
              <a:t>Overview of VA and Medicare telehealth activities </a:t>
            </a:r>
            <a:endParaRPr lang="en-US" b="1" dirty="0"/>
          </a:p>
        </p:txBody>
      </p:sp>
    </p:spTree>
    <p:extLst>
      <p:ext uri="{BB962C8B-B14F-4D97-AF65-F5344CB8AC3E}">
        <p14:creationId xmlns:p14="http://schemas.microsoft.com/office/powerpoint/2010/main" val="232445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mn-lt"/>
              </a:rPr>
              <a:t>Outline</a:t>
            </a:r>
            <a:endParaRPr lang="en-US" sz="3200" b="1" dirty="0">
              <a:latin typeface="+mn-lt"/>
            </a:endParaRPr>
          </a:p>
        </p:txBody>
      </p:sp>
      <p:sp>
        <p:nvSpPr>
          <p:cNvPr id="4" name="Slide Number Placeholder 3"/>
          <p:cNvSpPr>
            <a:spLocks noGrp="1"/>
          </p:cNvSpPr>
          <p:nvPr>
            <p:ph type="sldNum" sz="quarter" idx="12"/>
          </p:nvPr>
        </p:nvSpPr>
        <p:spPr/>
        <p:txBody>
          <a:bodyPr/>
          <a:lstStyle/>
          <a:p>
            <a:fld id="{B2FEC038-69F3-4EDE-8899-C711A84CC8AF}" type="slidenum">
              <a:rPr lang="en-US" smtClean="0"/>
              <a:t>3</a:t>
            </a:fld>
            <a:endParaRPr lang="en-US"/>
          </a:p>
        </p:txBody>
      </p:sp>
      <p:sp>
        <p:nvSpPr>
          <p:cNvPr id="7" name="Content Placeholder 2"/>
          <p:cNvSpPr>
            <a:spLocks noGrp="1"/>
          </p:cNvSpPr>
          <p:nvPr>
            <p:ph idx="1"/>
          </p:nvPr>
        </p:nvSpPr>
        <p:spPr>
          <a:xfrm>
            <a:off x="1143000" y="1600200"/>
            <a:ext cx="8229600" cy="4525963"/>
          </a:xfrm>
        </p:spPr>
        <p:txBody>
          <a:bodyPr/>
          <a:lstStyle/>
          <a:p>
            <a:r>
              <a:rPr lang="en-US" sz="2800" b="1" dirty="0" smtClean="0"/>
              <a:t>The need for telehealth</a:t>
            </a:r>
          </a:p>
          <a:p>
            <a:r>
              <a:rPr lang="en-US" sz="2800" dirty="0" smtClean="0"/>
              <a:t>Our work</a:t>
            </a:r>
          </a:p>
          <a:p>
            <a:r>
              <a:rPr lang="en-US" sz="2800" dirty="0" smtClean="0"/>
              <a:t>Policy barriers</a:t>
            </a:r>
          </a:p>
          <a:p>
            <a:endParaRPr lang="en-US" dirty="0"/>
          </a:p>
        </p:txBody>
      </p:sp>
      <p:sp>
        <p:nvSpPr>
          <p:cNvPr id="5" name="Right Arrow 4"/>
          <p:cNvSpPr/>
          <p:nvPr/>
        </p:nvSpPr>
        <p:spPr>
          <a:xfrm>
            <a:off x="280586" y="1661821"/>
            <a:ext cx="702933" cy="304800"/>
          </a:xfrm>
          <a:prstGeom prst="rightArrow">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571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025"/>
            <a:ext cx="8615239" cy="1257300"/>
          </a:xfrm>
        </p:spPr>
        <p:txBody>
          <a:bodyPr>
            <a:noAutofit/>
          </a:bodyPr>
          <a:lstStyle/>
          <a:p>
            <a:pPr algn="l"/>
            <a:r>
              <a:rPr lang="en-US" sz="3200" b="1" dirty="0" smtClean="0">
                <a:latin typeface="+mn-lt"/>
              </a:rPr>
              <a:t>At the turn of the century, the Institute of Medicine called for a paradigm shift in healthcare</a:t>
            </a:r>
            <a:endParaRPr lang="en-US" sz="3200" b="1" dirty="0">
              <a:latin typeface="+mn-lt"/>
            </a:endParaRPr>
          </a:p>
        </p:txBody>
      </p:sp>
      <p:sp>
        <p:nvSpPr>
          <p:cNvPr id="4" name="Slide Number Placeholder 3"/>
          <p:cNvSpPr>
            <a:spLocks noGrp="1"/>
          </p:cNvSpPr>
          <p:nvPr>
            <p:ph type="sldNum" sz="quarter" idx="12"/>
          </p:nvPr>
        </p:nvSpPr>
        <p:spPr/>
        <p:txBody>
          <a:bodyPr/>
          <a:lstStyle/>
          <a:p>
            <a:fld id="{DF5F9E51-B9C8-44A3-9E08-0156F1775286}" type="slidenum">
              <a:rPr lang="en-US" smtClean="0"/>
              <a:pPr/>
              <a:t>4</a:t>
            </a:fld>
            <a:endParaRPr lang="en-US"/>
          </a:p>
        </p:txBody>
      </p:sp>
      <p:sp>
        <p:nvSpPr>
          <p:cNvPr id="7" name="Rectangle 6"/>
          <p:cNvSpPr/>
          <p:nvPr/>
        </p:nvSpPr>
        <p:spPr>
          <a:xfrm>
            <a:off x="4191000" y="1828800"/>
            <a:ext cx="3200400" cy="1682248"/>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American health care delivery system is in need of fundamental change. Between the health care we have and the care we could have lives not just a gap, but a chasm.”</a:t>
            </a:r>
            <a:r>
              <a:rPr lang="en-US" baseline="30000" dirty="0">
                <a:solidFill>
                  <a:schemeClr val="tx1"/>
                </a:solidFill>
              </a:rPr>
              <a:t> </a:t>
            </a:r>
            <a:endParaRPr lang="en-US" baseline="30000" dirty="0" smtClean="0">
              <a:solidFill>
                <a:schemeClr val="tx1"/>
              </a:solidFill>
            </a:endParaRPr>
          </a:p>
        </p:txBody>
      </p:sp>
      <p:sp>
        <p:nvSpPr>
          <p:cNvPr id="3" name="AutoShape 2" descr="Image result for crossing the quality chas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1828800"/>
            <a:ext cx="3338513" cy="444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6459379"/>
            <a:ext cx="8077200" cy="246221"/>
          </a:xfrm>
          <a:prstGeom prst="rect">
            <a:avLst/>
          </a:prstGeom>
          <a:noFill/>
        </p:spPr>
        <p:txBody>
          <a:bodyPr wrap="square" rtlCol="0">
            <a:spAutoFit/>
          </a:bodyPr>
          <a:lstStyle/>
          <a:p>
            <a:r>
              <a:rPr lang="en-US" sz="1000" dirty="0" smtClean="0"/>
              <a:t>Source:  Institute of Medicine </a:t>
            </a:r>
            <a:r>
              <a:rPr lang="en-US" sz="1000" dirty="0"/>
              <a:t>(</a:t>
            </a:r>
            <a:r>
              <a:rPr lang="en-US" sz="1000" dirty="0" smtClean="0"/>
              <a:t>2001).</a:t>
            </a:r>
            <a:r>
              <a:rPr lang="en-US" sz="1000" dirty="0"/>
              <a:t> </a:t>
            </a:r>
            <a:r>
              <a:rPr lang="en-US" sz="1000" i="1" dirty="0" smtClean="0"/>
              <a:t>Crossing the Quality Chasm</a:t>
            </a:r>
            <a:r>
              <a:rPr lang="en-US" sz="1000" dirty="0" smtClean="0"/>
              <a:t>. Washington, D.C.: National Academy Press</a:t>
            </a:r>
          </a:p>
        </p:txBody>
      </p:sp>
      <p:sp>
        <p:nvSpPr>
          <p:cNvPr id="11" name="TextBox 10"/>
          <p:cNvSpPr txBox="1"/>
          <p:nvPr/>
        </p:nvSpPr>
        <p:spPr>
          <a:xfrm>
            <a:off x="457200" y="1383268"/>
            <a:ext cx="8153400" cy="369332"/>
          </a:xfrm>
          <a:prstGeom prst="rect">
            <a:avLst/>
          </a:prstGeom>
          <a:noFill/>
        </p:spPr>
        <p:txBody>
          <a:bodyPr wrap="square" rtlCol="0">
            <a:spAutoFit/>
          </a:bodyPr>
          <a:lstStyle/>
          <a:p>
            <a:r>
              <a:rPr lang="en-US" b="1" dirty="0" smtClean="0">
                <a:solidFill>
                  <a:prstClr val="black"/>
                </a:solidFill>
              </a:rPr>
              <a:t>Crossing the Quality Chasm</a:t>
            </a:r>
            <a:endParaRPr lang="en-US" b="1" dirty="0">
              <a:solidFill>
                <a:prstClr val="black"/>
              </a:solidFill>
            </a:endParaRPr>
          </a:p>
        </p:txBody>
      </p:sp>
      <p:sp>
        <p:nvSpPr>
          <p:cNvPr id="14" name="Rectangle 13"/>
          <p:cNvSpPr/>
          <p:nvPr/>
        </p:nvSpPr>
        <p:spPr>
          <a:xfrm>
            <a:off x="4191000" y="3886200"/>
            <a:ext cx="3200400" cy="2147977"/>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“This higher level of quality cannot be achieved by further stressing current systems of care. The current care systems cannot do the job. Trying harder will not work. Changing systems of care will.”</a:t>
            </a:r>
            <a:r>
              <a:rPr lang="en-US" dirty="0">
                <a:solidFill>
                  <a:schemeClr val="tx1"/>
                </a:solidFill>
              </a:rPr>
              <a:t> </a:t>
            </a:r>
            <a:endParaRPr lang="en-US" baseline="30000" dirty="0">
              <a:solidFill>
                <a:schemeClr val="tx1"/>
              </a:solidFill>
            </a:endParaRPr>
          </a:p>
        </p:txBody>
      </p:sp>
    </p:spTree>
    <p:extLst>
      <p:ext uri="{BB962C8B-B14F-4D97-AF65-F5344CB8AC3E}">
        <p14:creationId xmlns:p14="http://schemas.microsoft.com/office/powerpoint/2010/main" val="1793610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17"/>
          <p:cNvSpPr txBox="1">
            <a:spLocks noChangeArrowheads="1"/>
          </p:cNvSpPr>
          <p:nvPr/>
        </p:nvSpPr>
        <p:spPr bwMode="auto">
          <a:xfrm>
            <a:off x="233362" y="6535579"/>
            <a:ext cx="7920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smtClean="0">
                <a:latin typeface="+mn-lt"/>
              </a:rPr>
              <a:t>Source: Neurology 2013; 80:1989-96. </a:t>
            </a:r>
            <a:endParaRPr lang="en-US" sz="1000" dirty="0">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489" t="19277" r="5814" b="11783"/>
          <a:stretch/>
        </p:blipFill>
        <p:spPr>
          <a:xfrm>
            <a:off x="751903" y="1493821"/>
            <a:ext cx="7401497" cy="4827603"/>
          </a:xfrm>
          <a:prstGeom prst="rect">
            <a:avLst/>
          </a:prstGeom>
        </p:spPr>
      </p:pic>
      <p:sp>
        <p:nvSpPr>
          <p:cNvPr id="6" name="Text Box 3"/>
          <p:cNvSpPr txBox="1">
            <a:spLocks noChangeArrowheads="1"/>
          </p:cNvSpPr>
          <p:nvPr/>
        </p:nvSpPr>
        <p:spPr bwMode="auto">
          <a:xfrm>
            <a:off x="304800" y="1154668"/>
            <a:ext cx="8353569" cy="369332"/>
          </a:xfrm>
          <a:prstGeom prst="rect">
            <a:avLst/>
          </a:prstGeom>
          <a:noFill/>
          <a:ln w="9525" algn="ctr">
            <a:noFill/>
            <a:miter lim="800000"/>
            <a:headEnd/>
            <a:tailEnd/>
          </a:ln>
          <a:effectLst/>
        </p:spPr>
        <p:txBody>
          <a:bodyPr wrap="none">
            <a:spAutoFit/>
          </a:bodyPr>
          <a:lstStyle/>
          <a:p>
            <a:r>
              <a:rPr lang="en-US" b="1" dirty="0" smtClean="0"/>
              <a:t>Proportion of Medicare beneficiaries with PD who do not see a neurologist</a:t>
            </a:r>
            <a:endParaRPr lang="en-US" b="1" dirty="0"/>
          </a:p>
        </p:txBody>
      </p:sp>
      <p:sp>
        <p:nvSpPr>
          <p:cNvPr id="4" name="Slide Number Placeholder 3"/>
          <p:cNvSpPr>
            <a:spLocks noGrp="1"/>
          </p:cNvSpPr>
          <p:nvPr>
            <p:ph type="sldNum" sz="quarter" idx="12"/>
          </p:nvPr>
        </p:nvSpPr>
        <p:spPr/>
        <p:txBody>
          <a:bodyPr/>
          <a:lstStyle/>
          <a:p>
            <a:fld id="{9E5B5626-974C-4415-B382-2C58847662DE}" type="slidenum">
              <a:rPr lang="en-US" smtClean="0"/>
              <a:t>5</a:t>
            </a:fld>
            <a:endParaRPr lang="en-US"/>
          </a:p>
        </p:txBody>
      </p:sp>
      <p:sp>
        <p:nvSpPr>
          <p:cNvPr id="7" name="Rectangle 2"/>
          <p:cNvSpPr txBox="1">
            <a:spLocks noChangeArrowheads="1"/>
          </p:cNvSpPr>
          <p:nvPr/>
        </p:nvSpPr>
        <p:spPr>
          <a:xfrm>
            <a:off x="304800" y="228600"/>
            <a:ext cx="8458200" cy="838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mn-lt"/>
                <a:cs typeface="Calibri"/>
              </a:rPr>
              <a:t>We are still working to cross this quality chasm today</a:t>
            </a:r>
          </a:p>
        </p:txBody>
      </p:sp>
    </p:spTree>
    <p:extLst>
      <p:ext uri="{BB962C8B-B14F-4D97-AF65-F5344CB8AC3E}">
        <p14:creationId xmlns:p14="http://schemas.microsoft.com/office/powerpoint/2010/main" val="360298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 y="160338"/>
            <a:ext cx="8229600" cy="1143000"/>
          </a:xfrm>
        </p:spPr>
        <p:txBody>
          <a:bodyPr>
            <a:normAutofit/>
          </a:bodyPr>
          <a:lstStyle/>
          <a:p>
            <a:pPr algn="l"/>
            <a:r>
              <a:rPr lang="en-US" sz="3200" b="1" dirty="0" smtClean="0">
                <a:latin typeface="+mn-lt"/>
              </a:rPr>
              <a:t>In 1996, the Institute of Medicine identified telehealth’s potential to bridge this chasm</a:t>
            </a:r>
            <a:endParaRPr lang="en-US" sz="3200" b="1" dirty="0">
              <a:latin typeface="+mn-lt"/>
            </a:endParaRPr>
          </a:p>
        </p:txBody>
      </p:sp>
      <p:sp>
        <p:nvSpPr>
          <p:cNvPr id="4" name="Slide Number Placeholder 3"/>
          <p:cNvSpPr>
            <a:spLocks noGrp="1"/>
          </p:cNvSpPr>
          <p:nvPr>
            <p:ph type="sldNum" sz="quarter" idx="12"/>
          </p:nvPr>
        </p:nvSpPr>
        <p:spPr/>
        <p:txBody>
          <a:bodyPr/>
          <a:lstStyle/>
          <a:p>
            <a:fld id="{DF5F9E51-B9C8-44A3-9E08-0156F1775286}" type="slidenum">
              <a:rPr lang="en-US" smtClean="0"/>
              <a:pPr/>
              <a:t>6</a:t>
            </a:fld>
            <a:endParaRPr lang="en-US"/>
          </a:p>
        </p:txBody>
      </p:sp>
      <p:sp>
        <p:nvSpPr>
          <p:cNvPr id="7" name="Rectangle 6"/>
          <p:cNvSpPr/>
          <p:nvPr/>
        </p:nvSpPr>
        <p:spPr>
          <a:xfrm>
            <a:off x="304800" y="5105400"/>
            <a:ext cx="8229600" cy="1295400"/>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“With the nation’s health care system undergoing profound changes and experiencing relentless financial pressures, telemedicine is being investigated for its utility in urban as well as rural settings…telemedicine has the potential to radically reshape health care in both positive and negative ways and to fundamentally alter the personal face-to-face relationship that has been the model for health care for generations.” (IOM 1996</a:t>
            </a:r>
            <a:r>
              <a:rPr lang="en-US" sz="1500" dirty="0" smtClean="0">
                <a:solidFill>
                  <a:schemeClr val="tx1"/>
                </a:solidFill>
              </a:rPr>
              <a:t>)</a:t>
            </a:r>
          </a:p>
        </p:txBody>
      </p:sp>
      <p:sp>
        <p:nvSpPr>
          <p:cNvPr id="3" name="AutoShape 2" descr="Image result for crossing the quality chas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Box 17"/>
          <p:cNvSpPr txBox="1">
            <a:spLocks noChangeArrowheads="1"/>
          </p:cNvSpPr>
          <p:nvPr/>
        </p:nvSpPr>
        <p:spPr bwMode="auto">
          <a:xfrm>
            <a:off x="304800" y="6474932"/>
            <a:ext cx="8534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smtClean="0">
                <a:latin typeface="+mj-lt"/>
              </a:rPr>
              <a:t>Source: Institute </a:t>
            </a:r>
            <a:r>
              <a:rPr lang="en-US" sz="1000" dirty="0">
                <a:latin typeface="+mj-lt"/>
              </a:rPr>
              <a:t>of Medicine </a:t>
            </a:r>
            <a:r>
              <a:rPr lang="en-US" sz="1000" dirty="0" smtClean="0">
                <a:latin typeface="+mj-lt"/>
              </a:rPr>
              <a:t>(1996).</a:t>
            </a:r>
            <a:r>
              <a:rPr lang="en-US" sz="1000" dirty="0">
                <a:latin typeface="+mj-lt"/>
              </a:rPr>
              <a:t> </a:t>
            </a:r>
            <a:r>
              <a:rPr lang="en-US" sz="1000" i="1" dirty="0" smtClean="0">
                <a:latin typeface="+mj-lt"/>
              </a:rPr>
              <a:t>Telemedicine: A Guide to Assessing Telecommunications in Health Care</a:t>
            </a:r>
            <a:r>
              <a:rPr lang="en-US" sz="1000" dirty="0" smtClean="0">
                <a:latin typeface="+mj-lt"/>
              </a:rPr>
              <a:t>. </a:t>
            </a:r>
            <a:r>
              <a:rPr lang="en-US" sz="1000" dirty="0">
                <a:latin typeface="+mj-lt"/>
              </a:rPr>
              <a:t>Washington, D.C.: National Academy </a:t>
            </a:r>
            <a:r>
              <a:rPr lang="en-US" sz="1000" dirty="0" smtClean="0">
                <a:latin typeface="+mj-lt"/>
              </a:rPr>
              <a:t>Press</a:t>
            </a:r>
            <a:endParaRPr lang="en-US" sz="1000"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4142179671"/>
              </p:ext>
            </p:extLst>
          </p:nvPr>
        </p:nvGraphicFramePr>
        <p:xfrm>
          <a:off x="304800" y="1550504"/>
          <a:ext cx="8346219" cy="34807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1155738"/>
            <a:ext cx="5453270"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a:t>Number of </a:t>
            </a:r>
            <a:r>
              <a:rPr lang="en-US" dirty="0" smtClean="0"/>
              <a:t>publications citing “telehealth</a:t>
            </a:r>
            <a:r>
              <a:rPr lang="en-US" dirty="0"/>
              <a:t>" </a:t>
            </a:r>
            <a:r>
              <a:rPr lang="en-US" dirty="0" smtClean="0"/>
              <a:t>since </a:t>
            </a:r>
            <a:r>
              <a:rPr lang="en-US" dirty="0"/>
              <a:t>1962</a:t>
            </a:r>
          </a:p>
        </p:txBody>
      </p:sp>
    </p:spTree>
    <p:extLst>
      <p:ext uri="{BB962C8B-B14F-4D97-AF65-F5344CB8AC3E}">
        <p14:creationId xmlns:p14="http://schemas.microsoft.com/office/powerpoint/2010/main" val="263101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mn-lt"/>
              </a:rPr>
              <a:t>Outline</a:t>
            </a:r>
            <a:endParaRPr lang="en-US" sz="3200" b="1" dirty="0">
              <a:latin typeface="+mn-lt"/>
            </a:endParaRPr>
          </a:p>
        </p:txBody>
      </p:sp>
      <p:sp>
        <p:nvSpPr>
          <p:cNvPr id="4" name="Slide Number Placeholder 3"/>
          <p:cNvSpPr>
            <a:spLocks noGrp="1"/>
          </p:cNvSpPr>
          <p:nvPr>
            <p:ph type="sldNum" sz="quarter" idx="12"/>
          </p:nvPr>
        </p:nvSpPr>
        <p:spPr/>
        <p:txBody>
          <a:bodyPr/>
          <a:lstStyle/>
          <a:p>
            <a:fld id="{B2FEC038-69F3-4EDE-8899-C711A84CC8AF}" type="slidenum">
              <a:rPr lang="en-US" smtClean="0"/>
              <a:t>7</a:t>
            </a:fld>
            <a:endParaRPr lang="en-US"/>
          </a:p>
        </p:txBody>
      </p:sp>
      <p:sp>
        <p:nvSpPr>
          <p:cNvPr id="7" name="Content Placeholder 2"/>
          <p:cNvSpPr>
            <a:spLocks noGrp="1"/>
          </p:cNvSpPr>
          <p:nvPr>
            <p:ph idx="1"/>
          </p:nvPr>
        </p:nvSpPr>
        <p:spPr>
          <a:xfrm>
            <a:off x="1143000" y="1600200"/>
            <a:ext cx="8229600" cy="4525963"/>
          </a:xfrm>
        </p:spPr>
        <p:txBody>
          <a:bodyPr/>
          <a:lstStyle/>
          <a:p>
            <a:r>
              <a:rPr lang="en-US" sz="2800" dirty="0" smtClean="0"/>
              <a:t>The need for telehealth</a:t>
            </a:r>
          </a:p>
          <a:p>
            <a:r>
              <a:rPr lang="en-US" sz="2800" b="1" dirty="0" smtClean="0"/>
              <a:t>Our work</a:t>
            </a:r>
          </a:p>
          <a:p>
            <a:r>
              <a:rPr lang="en-US" sz="2800" dirty="0" smtClean="0"/>
              <a:t>Policy barriers</a:t>
            </a:r>
          </a:p>
          <a:p>
            <a:endParaRPr lang="en-US" dirty="0"/>
          </a:p>
        </p:txBody>
      </p:sp>
      <p:sp>
        <p:nvSpPr>
          <p:cNvPr id="5" name="Right Arrow 4"/>
          <p:cNvSpPr/>
          <p:nvPr/>
        </p:nvSpPr>
        <p:spPr>
          <a:xfrm>
            <a:off x="280586" y="2178656"/>
            <a:ext cx="702933" cy="304800"/>
          </a:xfrm>
          <a:prstGeom prst="rightArrow">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3755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315" y="113942"/>
            <a:ext cx="9103832" cy="953844"/>
          </a:xfrm>
        </p:spPr>
        <p:txBody>
          <a:bodyPr>
            <a:normAutofit/>
          </a:bodyPr>
          <a:lstStyle/>
          <a:p>
            <a:r>
              <a:rPr lang="en-US" sz="3000" b="1" dirty="0" smtClean="0">
                <a:latin typeface="+mn-lt"/>
              </a:rPr>
              <a:t>Research increasingly demonstrates the benefits of telemedicine</a:t>
            </a:r>
            <a:endParaRPr lang="en-US" sz="3000" b="1" dirty="0">
              <a:latin typeface="+mn-lt"/>
            </a:endParaRPr>
          </a:p>
        </p:txBody>
      </p:sp>
      <p:graphicFrame>
        <p:nvGraphicFramePr>
          <p:cNvPr id="5" name="Table 4"/>
          <p:cNvGraphicFramePr>
            <a:graphicFrameLocks noGrp="1"/>
          </p:cNvGraphicFramePr>
          <p:nvPr>
            <p:extLst/>
          </p:nvPr>
        </p:nvGraphicFramePr>
        <p:xfrm>
          <a:off x="143535" y="1295398"/>
          <a:ext cx="8875064" cy="509082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938905">
                  <a:extLst>
                    <a:ext uri="{9D8B030D-6E8A-4147-A177-3AD203B41FA5}">
                      <a16:colId xmlns:a16="http://schemas.microsoft.com/office/drawing/2014/main" xmlns="" val="2046950074"/>
                    </a:ext>
                  </a:extLst>
                </a:gridCol>
                <a:gridCol w="1165756">
                  <a:extLst>
                    <a:ext uri="{9D8B030D-6E8A-4147-A177-3AD203B41FA5}">
                      <a16:colId xmlns:a16="http://schemas.microsoft.com/office/drawing/2014/main" xmlns="" val="1513032659"/>
                    </a:ext>
                  </a:extLst>
                </a:gridCol>
                <a:gridCol w="459495">
                  <a:extLst>
                    <a:ext uri="{9D8B030D-6E8A-4147-A177-3AD203B41FA5}">
                      <a16:colId xmlns:a16="http://schemas.microsoft.com/office/drawing/2014/main" xmlns="" val="2724553534"/>
                    </a:ext>
                  </a:extLst>
                </a:gridCol>
                <a:gridCol w="663715">
                  <a:extLst>
                    <a:ext uri="{9D8B030D-6E8A-4147-A177-3AD203B41FA5}">
                      <a16:colId xmlns:a16="http://schemas.microsoft.com/office/drawing/2014/main" xmlns="" val="2344086251"/>
                    </a:ext>
                  </a:extLst>
                </a:gridCol>
                <a:gridCol w="3647193">
                  <a:extLst>
                    <a:ext uri="{9D8B030D-6E8A-4147-A177-3AD203B41FA5}">
                      <a16:colId xmlns:a16="http://schemas.microsoft.com/office/drawing/2014/main" xmlns="" val="1632827397"/>
                    </a:ext>
                  </a:extLst>
                </a:gridCol>
              </a:tblGrid>
              <a:tr h="294766">
                <a:tc>
                  <a:txBody>
                    <a:bodyPr/>
                    <a:lstStyle/>
                    <a:p>
                      <a:r>
                        <a:rPr lang="en-US" sz="1400" dirty="0" smtClean="0"/>
                        <a:t>Study (year)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smtClean="0"/>
                        <a:t>Condition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smtClean="0"/>
                        <a:t>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smtClean="0"/>
                        <a:t>Sites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smtClean="0"/>
                        <a:t>Findings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68371333"/>
                  </a:ext>
                </a:extLst>
              </a:tr>
              <a:tr h="899035">
                <a:tc>
                  <a:txBody>
                    <a:bodyPr/>
                    <a:lstStyle/>
                    <a:p>
                      <a:r>
                        <a:rPr lang="en-US" sz="1100" b="1" dirty="0" smtClean="0">
                          <a:solidFill>
                            <a:schemeClr val="tx1"/>
                          </a:solidFill>
                        </a:rPr>
                        <a:t>National randomized controlled trial of virtual house calls for individuals with Parkinson disease (</a:t>
                      </a:r>
                      <a:r>
                        <a:rPr lang="en-US" sz="1100" b="1" dirty="0" err="1" smtClean="0">
                          <a:solidFill>
                            <a:schemeClr val="tx1"/>
                          </a:solidFill>
                        </a:rPr>
                        <a:t>Connect.Parkinson</a:t>
                      </a:r>
                      <a:r>
                        <a:rPr lang="en-US" sz="1100" b="1" dirty="0" smtClean="0">
                          <a:solidFill>
                            <a:schemeClr val="tx1"/>
                          </a:solidFill>
                        </a:rPr>
                        <a:t>) (2016)</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dirty="0" smtClean="0">
                          <a:solidFill>
                            <a:schemeClr val="tx1"/>
                          </a:solidFill>
                        </a:rPr>
                        <a:t>Parkinson disease</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dirty="0" smtClean="0">
                          <a:solidFill>
                            <a:schemeClr val="tx1"/>
                          </a:solidFill>
                        </a:rPr>
                        <a:t>195</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dirty="0" smtClean="0">
                          <a:solidFill>
                            <a:schemeClr val="tx1"/>
                          </a:solidFill>
                        </a:rPr>
                        <a:t>18</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b="1" kern="1200" dirty="0" smtClean="0">
                          <a:solidFill>
                            <a:schemeClr val="tx1"/>
                          </a:solidFill>
                          <a:effectLst/>
                          <a:latin typeface="+mn-lt"/>
                          <a:ea typeface="+mn-ea"/>
                          <a:cs typeface="+mn-cs"/>
                        </a:rPr>
                        <a:t>Providing specialty care remotely into the homes of individuals with Parkinson disease was feasible and not</a:t>
                      </a:r>
                      <a:r>
                        <a:rPr lang="en-US" sz="1100" b="1" kern="1200" baseline="0" dirty="0" smtClean="0">
                          <a:solidFill>
                            <a:schemeClr val="tx1"/>
                          </a:solidFill>
                          <a:effectLst/>
                          <a:latin typeface="+mn-lt"/>
                          <a:ea typeface="+mn-ea"/>
                          <a:cs typeface="+mn-cs"/>
                        </a:rPr>
                        <a:t> more or less efficacious than usual care</a:t>
                      </a:r>
                    </a:p>
                    <a:p>
                      <a:pPr marL="171450" indent="-171450">
                        <a:buFont typeface="Arial" panose="020B0604020202020204" pitchFamily="34" charset="0"/>
                        <a:buChar char="•"/>
                      </a:pPr>
                      <a:r>
                        <a:rPr lang="en-US" sz="1100" b="1" kern="1200" baseline="0" dirty="0" smtClean="0">
                          <a:solidFill>
                            <a:schemeClr val="tx1"/>
                          </a:solidFill>
                          <a:effectLst/>
                          <a:latin typeface="+mn-lt"/>
                          <a:ea typeface="+mn-ea"/>
                          <a:cs typeface="+mn-cs"/>
                        </a:rPr>
                        <a:t>Interest and satisfaction with the care model was high</a:t>
                      </a:r>
                    </a:p>
                    <a:p>
                      <a:pPr marL="171450" indent="-171450">
                        <a:buFont typeface="Arial" panose="020B0604020202020204" pitchFamily="34" charset="0"/>
                        <a:buChar char="•"/>
                      </a:pPr>
                      <a:r>
                        <a:rPr lang="en-US" sz="1100" b="1" kern="1200" baseline="0" dirty="0" smtClean="0">
                          <a:solidFill>
                            <a:schemeClr val="tx1"/>
                          </a:solidFill>
                          <a:effectLst/>
                          <a:latin typeface="+mn-lt"/>
                          <a:ea typeface="+mn-ea"/>
                          <a:cs typeface="+mn-cs"/>
                        </a:rPr>
                        <a:t>Patients preferred virtual visits to usual in-person care</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0748534"/>
                  </a:ext>
                </a:extLst>
              </a:tr>
              <a:tr h="441459">
                <a:tc>
                  <a:txBody>
                    <a:bodyPr/>
                    <a:lstStyle/>
                    <a:p>
                      <a:r>
                        <a:rPr lang="en-US" sz="1000" b="0" i="0" kern="1200" dirty="0" smtClean="0">
                          <a:solidFill>
                            <a:schemeClr val="dk1"/>
                          </a:solidFill>
                          <a:effectLst/>
                          <a:latin typeface="+mn-lt"/>
                          <a:ea typeface="+mn-ea"/>
                          <a:cs typeface="+mn-cs"/>
                        </a:rPr>
                        <a:t>Randomized controlled clinical trial of “virtual house calls” for Parkinson disease. (2013)</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Parkinson disease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736" indent="-173736">
                        <a:buFont typeface="Arial" panose="020B0604020202020204" pitchFamily="34" charset="0"/>
                        <a:buChar char="•"/>
                      </a:pPr>
                      <a:r>
                        <a:rPr lang="en-US" sz="1000" b="0" i="0" kern="1200" dirty="0" smtClean="0">
                          <a:solidFill>
                            <a:schemeClr val="dk1"/>
                          </a:solidFill>
                          <a:effectLst/>
                          <a:latin typeface="+mn-lt"/>
                          <a:ea typeface="+mn-ea"/>
                          <a:cs typeface="+mn-cs"/>
                        </a:rPr>
                        <a:t>Virtual house calls were feasible</a:t>
                      </a:r>
                    </a:p>
                    <a:p>
                      <a:pPr marL="173736" indent="-173736">
                        <a:buFont typeface="Arial" panose="020B0604020202020204" pitchFamily="34" charset="0"/>
                        <a:buChar char="•"/>
                      </a:pPr>
                      <a:r>
                        <a:rPr lang="en-US" sz="1000" b="0" i="0" kern="1200" dirty="0" smtClean="0">
                          <a:solidFill>
                            <a:schemeClr val="dk1"/>
                          </a:solidFill>
                          <a:effectLst/>
                          <a:latin typeface="+mn-lt"/>
                          <a:ea typeface="+mn-ea"/>
                          <a:cs typeface="+mn-cs"/>
                        </a:rPr>
                        <a:t>As effective as in-person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4047152"/>
                  </a:ext>
                </a:extLst>
              </a:tr>
              <a:tr h="825344">
                <a:tc>
                  <a:txBody>
                    <a:bodyPr/>
                    <a:lstStyle/>
                    <a:p>
                      <a:r>
                        <a:rPr lang="en-US" sz="1000" b="0" i="0" kern="1200" dirty="0" smtClean="0">
                          <a:solidFill>
                            <a:schemeClr val="dk1"/>
                          </a:solidFill>
                          <a:effectLst/>
                          <a:latin typeface="+mn-lt"/>
                          <a:ea typeface="+mn-ea"/>
                          <a:cs typeface="+mn-cs"/>
                        </a:rPr>
                        <a:t>A </a:t>
                      </a:r>
                      <a:r>
                        <a:rPr lang="en-US" sz="1000" b="0" i="0" kern="1200" dirty="0" err="1" smtClean="0">
                          <a:solidFill>
                            <a:schemeClr val="dk1"/>
                          </a:solidFill>
                          <a:effectLst/>
                          <a:latin typeface="+mn-lt"/>
                          <a:ea typeface="+mn-ea"/>
                          <a:cs typeface="+mn-cs"/>
                        </a:rPr>
                        <a:t>randomised</a:t>
                      </a:r>
                      <a:r>
                        <a:rPr lang="en-US" sz="1000" b="0" i="0" kern="1200" dirty="0" smtClean="0">
                          <a:solidFill>
                            <a:schemeClr val="dk1"/>
                          </a:solidFill>
                          <a:effectLst/>
                          <a:latin typeface="+mn-lt"/>
                          <a:ea typeface="+mn-ea"/>
                          <a:cs typeface="+mn-cs"/>
                        </a:rPr>
                        <a:t> trial of a remote home support </a:t>
                      </a:r>
                      <a:r>
                        <a:rPr lang="en-US" sz="1000" b="0" i="0" kern="1200" dirty="0" err="1" smtClean="0">
                          <a:solidFill>
                            <a:schemeClr val="dk1"/>
                          </a:solidFill>
                          <a:effectLst/>
                          <a:latin typeface="+mn-lt"/>
                          <a:ea typeface="+mn-ea"/>
                          <a:cs typeface="+mn-cs"/>
                        </a:rPr>
                        <a:t>programme</a:t>
                      </a:r>
                      <a:r>
                        <a:rPr lang="en-US" sz="1000" b="0" i="0" kern="1200" dirty="0" smtClean="0">
                          <a:solidFill>
                            <a:schemeClr val="dk1"/>
                          </a:solidFill>
                          <a:effectLst/>
                          <a:latin typeface="+mn-lt"/>
                          <a:ea typeface="+mn-ea"/>
                          <a:cs typeface="+mn-cs"/>
                        </a:rPr>
                        <a:t> for infants with major congenital heart disease. (2012)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Congenital</a:t>
                      </a:r>
                      <a:r>
                        <a:rPr lang="en-US" sz="1000" baseline="0" dirty="0" smtClean="0"/>
                        <a:t> heart defects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83</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Clinicians were more confident in</a:t>
                      </a:r>
                      <a:r>
                        <a:rPr lang="en-US" sz="1000" baseline="0" dirty="0" smtClean="0"/>
                        <a:t> treating patients in video visits vs. telephone</a:t>
                      </a:r>
                    </a:p>
                    <a:p>
                      <a:pPr marL="171450" indent="-171450">
                        <a:buFont typeface="Arial" panose="020B0604020202020204" pitchFamily="34" charset="0"/>
                        <a:buChar char="•"/>
                      </a:pPr>
                      <a:r>
                        <a:rPr lang="en-US" sz="1000" baseline="0" dirty="0" smtClean="0"/>
                        <a:t>Parents were satisfied with video visits</a:t>
                      </a:r>
                    </a:p>
                    <a:p>
                      <a:pPr marL="171450" indent="-171450">
                        <a:buFont typeface="Arial" panose="020B0604020202020204" pitchFamily="34" charset="0"/>
                        <a:buChar char="•"/>
                      </a:pPr>
                      <a:r>
                        <a:rPr lang="en-US" sz="1000" baseline="0" dirty="0" smtClean="0"/>
                        <a:t>Healthcare resource utilization was lower in video-conferencing group</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3678674"/>
                  </a:ext>
                </a:extLst>
              </a:tr>
              <a:tr h="677961">
                <a:tc>
                  <a:txBody>
                    <a:bodyPr/>
                    <a:lstStyle/>
                    <a:p>
                      <a:r>
                        <a:rPr lang="en-US" sz="1000" b="0" i="0" kern="1200" dirty="0" smtClean="0">
                          <a:solidFill>
                            <a:schemeClr val="dk1"/>
                          </a:solidFill>
                          <a:effectLst/>
                          <a:latin typeface="+mn-lt"/>
                          <a:ea typeface="+mn-ea"/>
                          <a:cs typeface="+mn-cs"/>
                        </a:rPr>
                        <a:t>A new multidisciplinary home care telemedicine system to monitor stable chronic human immunodeficiency virus-infected patients: a randomized study </a:t>
                      </a:r>
                      <a:r>
                        <a:rPr lang="en-US" sz="1000" baseline="0" dirty="0" smtClean="0"/>
                        <a:t>(2011)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HIV</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83</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Satisfaction with Virtual Hospital was high</a:t>
                      </a:r>
                    </a:p>
                    <a:p>
                      <a:pPr marL="171450" indent="-171450">
                        <a:buFont typeface="Arial" panose="020B0604020202020204" pitchFamily="34" charset="0"/>
                        <a:buChar char="•"/>
                      </a:pPr>
                      <a:r>
                        <a:rPr lang="en-US" sz="1000" dirty="0" smtClean="0"/>
                        <a:t>Clinical</a:t>
                      </a:r>
                      <a:r>
                        <a:rPr lang="en-US" sz="1000" baseline="0" dirty="0" smtClean="0"/>
                        <a:t> outcomes were similar for both groups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2142332"/>
                  </a:ext>
                </a:extLst>
              </a:tr>
              <a:tr h="458362">
                <a:tc>
                  <a:txBody>
                    <a:bodyPr/>
                    <a:lstStyle/>
                    <a:p>
                      <a:r>
                        <a:rPr lang="en-US" sz="1000" dirty="0" smtClean="0"/>
                        <a:t>Home</a:t>
                      </a:r>
                      <a:r>
                        <a:rPr lang="en-US" sz="1000" baseline="0" dirty="0" smtClean="0"/>
                        <a:t> videoconferencing for patients with severe congenital heart disease following discharge (2008)</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Severe congenital heart disease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30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Videoconferencing decreased anxiety levels compared to telephone and allowed better clinical information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97205422"/>
                  </a:ext>
                </a:extLst>
              </a:tr>
              <a:tr h="825344">
                <a:tc>
                  <a:txBody>
                    <a:bodyPr/>
                    <a:lstStyle/>
                    <a:p>
                      <a:r>
                        <a:rPr lang="en-US" sz="1000" b="0" i="0" kern="1200" dirty="0" smtClean="0">
                          <a:solidFill>
                            <a:schemeClr val="dk1"/>
                          </a:solidFill>
                          <a:effectLst/>
                          <a:latin typeface="+mn-lt"/>
                          <a:ea typeface="+mn-ea"/>
                          <a:cs typeface="+mn-cs"/>
                        </a:rPr>
                        <a:t>Functional and Clinical Outcomes of Telemedicine in Patients With Spinal Cord Injury (2008)</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Spinal cord</a:t>
                      </a:r>
                      <a:r>
                        <a:rPr lang="en-US" sz="1000" baseline="0" dirty="0" smtClean="0"/>
                        <a:t> injuries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137</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4</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Telemedicine patients at one out of four sites had statistically significant better functional improvement</a:t>
                      </a:r>
                    </a:p>
                    <a:p>
                      <a:pPr marL="171450" indent="-171450">
                        <a:buFont typeface="Arial" panose="020B0604020202020204" pitchFamily="34" charset="0"/>
                        <a:buChar char="•"/>
                      </a:pPr>
                      <a:r>
                        <a:rPr lang="en-US" sz="1000" dirty="0" smtClean="0"/>
                        <a:t>Satisfaction with interactions with nursing and medical staff and information and treatment</a:t>
                      </a:r>
                      <a:r>
                        <a:rPr lang="en-US" sz="1000" baseline="0" dirty="0" smtClean="0"/>
                        <a:t> received were higher in the telemedicine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23439569"/>
                  </a:ext>
                </a:extLst>
              </a:tr>
              <a:tr h="540845">
                <a:tc>
                  <a:txBody>
                    <a:bodyPr/>
                    <a:lstStyle/>
                    <a:p>
                      <a:r>
                        <a:rPr lang="en-US" sz="1000" b="0" i="0" kern="1200" dirty="0" smtClean="0">
                          <a:solidFill>
                            <a:schemeClr val="dk1"/>
                          </a:solidFill>
                          <a:effectLst/>
                          <a:latin typeface="+mn-lt"/>
                          <a:ea typeface="+mn-ea"/>
                          <a:cs typeface="+mn-cs"/>
                        </a:rPr>
                        <a:t>Telemedicine improved diabetic management (2000)</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Type II diabetes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28</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Some clinical outcomes improved significantly more in the telemedicine group</a:t>
                      </a:r>
                    </a:p>
                    <a:p>
                      <a:pPr marL="171450" indent="-171450">
                        <a:buFont typeface="Arial" panose="020B0604020202020204" pitchFamily="34" charset="0"/>
                        <a:buChar char="•"/>
                      </a:pPr>
                      <a:r>
                        <a:rPr lang="en-US" sz="1000" dirty="0" smtClean="0"/>
                        <a:t>Quality of life was unchanged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38776967"/>
                  </a:ext>
                </a:extLst>
              </a:tr>
            </a:tbl>
          </a:graphicData>
        </a:graphic>
      </p:graphicFrame>
      <p:sp>
        <p:nvSpPr>
          <p:cNvPr id="6" name="TextBox 5"/>
          <p:cNvSpPr txBox="1"/>
          <p:nvPr/>
        </p:nvSpPr>
        <p:spPr>
          <a:xfrm>
            <a:off x="169420" y="6484823"/>
            <a:ext cx="8849179" cy="246221"/>
          </a:xfrm>
          <a:prstGeom prst="rect">
            <a:avLst/>
          </a:prstGeom>
          <a:noFill/>
        </p:spPr>
        <p:txBody>
          <a:bodyPr wrap="square" rtlCol="0">
            <a:spAutoFit/>
          </a:bodyPr>
          <a:lstStyle/>
          <a:p>
            <a:r>
              <a:rPr lang="en-US" sz="1000" dirty="0" smtClean="0"/>
              <a:t>Sources: </a:t>
            </a:r>
            <a:r>
              <a:rPr lang="en-US" sz="1000" dirty="0" err="1" smtClean="0"/>
              <a:t>Connect.Parkinson</a:t>
            </a:r>
            <a:r>
              <a:rPr lang="en-US" sz="1000" dirty="0" smtClean="0"/>
              <a:t>, Trials. 2016;17(7)</a:t>
            </a:r>
            <a:endParaRPr lang="en-US" sz="1000" dirty="0"/>
          </a:p>
        </p:txBody>
      </p:sp>
      <p:sp>
        <p:nvSpPr>
          <p:cNvPr id="7" name="TextBox 6"/>
          <p:cNvSpPr txBox="1"/>
          <p:nvPr/>
        </p:nvSpPr>
        <p:spPr>
          <a:xfrm>
            <a:off x="143534" y="1627045"/>
            <a:ext cx="8875065" cy="892552"/>
          </a:xfrm>
          <a:prstGeom prst="rect">
            <a:avLst/>
          </a:prstGeom>
          <a:noFill/>
          <a:ln w="31750">
            <a:solidFill>
              <a:srgbClr val="FF0000"/>
            </a:solidFill>
          </a:ln>
        </p:spPr>
        <p:txBody>
          <a:bodyPr wrap="square" rtlCol="0">
            <a:spAutoFit/>
          </a:bodyPr>
          <a:lstStyle/>
          <a:p>
            <a:endParaRPr lang="en-US" sz="1200" dirty="0" smtClean="0"/>
          </a:p>
          <a:p>
            <a:endParaRPr lang="en-US" sz="1200" dirty="0"/>
          </a:p>
          <a:p>
            <a:endParaRPr lang="en-US" sz="1200" dirty="0" smtClean="0"/>
          </a:p>
          <a:p>
            <a:endParaRPr lang="en-US" sz="800" dirty="0" smtClean="0"/>
          </a:p>
          <a:p>
            <a:endParaRPr lang="en-US" sz="800" dirty="0"/>
          </a:p>
        </p:txBody>
      </p:sp>
      <p:sp>
        <p:nvSpPr>
          <p:cNvPr id="2" name="Slide Number Placeholder 1"/>
          <p:cNvSpPr>
            <a:spLocks noGrp="1"/>
          </p:cNvSpPr>
          <p:nvPr>
            <p:ph type="sldNum" sz="quarter" idx="12"/>
          </p:nvPr>
        </p:nvSpPr>
        <p:spPr/>
        <p:txBody>
          <a:bodyPr/>
          <a:lstStyle/>
          <a:p>
            <a:fld id="{9155712D-91D7-473C-B59C-D5B1C5FB8A1C}" type="slidenum">
              <a:rPr lang="en-US" smtClean="0"/>
              <a:t>8</a:t>
            </a:fld>
            <a:endParaRPr lang="en-US"/>
          </a:p>
        </p:txBody>
      </p:sp>
      <p:sp>
        <p:nvSpPr>
          <p:cNvPr id="8" name="TextBox 7"/>
          <p:cNvSpPr txBox="1"/>
          <p:nvPr/>
        </p:nvSpPr>
        <p:spPr>
          <a:xfrm>
            <a:off x="65315" y="914924"/>
            <a:ext cx="7964937" cy="369332"/>
          </a:xfrm>
          <a:prstGeom prst="rect">
            <a:avLst/>
          </a:prstGeom>
          <a:noFill/>
        </p:spPr>
        <p:txBody>
          <a:bodyPr wrap="none" rtlCol="0">
            <a:spAutoFit/>
          </a:bodyPr>
          <a:lstStyle/>
          <a:p>
            <a:r>
              <a:rPr lang="en-US" b="1" dirty="0" smtClean="0"/>
              <a:t>Randomized controlled trials of telemedicine providing care into a patient’s home</a:t>
            </a:r>
            <a:endParaRPr lang="en-US" b="1" dirty="0"/>
          </a:p>
        </p:txBody>
      </p:sp>
    </p:spTree>
    <p:extLst>
      <p:ext uri="{BB962C8B-B14F-4D97-AF65-F5344CB8AC3E}">
        <p14:creationId xmlns:p14="http://schemas.microsoft.com/office/powerpoint/2010/main" val="74444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315" y="290118"/>
            <a:ext cx="9078685" cy="828869"/>
          </a:xfrm>
        </p:spPr>
        <p:txBody>
          <a:bodyPr>
            <a:noAutofit/>
          </a:bodyPr>
          <a:lstStyle/>
          <a:p>
            <a:r>
              <a:rPr lang="en-US" sz="3100" b="1" dirty="0" smtClean="0">
                <a:latin typeface="+mn-lt"/>
              </a:rPr>
              <a:t>Connect.Parkinson was a randomized controlled trial of telemedicine for individuals with Parkinson disease</a:t>
            </a:r>
            <a:endParaRPr lang="en-US" sz="3100" b="1" dirty="0">
              <a:latin typeface="+mn-lt"/>
            </a:endParaRPr>
          </a:p>
        </p:txBody>
      </p:sp>
      <p:sp>
        <p:nvSpPr>
          <p:cNvPr id="5" name="TextBox 4"/>
          <p:cNvSpPr txBox="1"/>
          <p:nvPr/>
        </p:nvSpPr>
        <p:spPr>
          <a:xfrm>
            <a:off x="422327" y="6535579"/>
            <a:ext cx="399727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Source: Connect.Parkinson study</a:t>
            </a:r>
          </a:p>
        </p:txBody>
      </p:sp>
      <p:grpSp>
        <p:nvGrpSpPr>
          <p:cNvPr id="6" name="Group 5"/>
          <p:cNvGrpSpPr/>
          <p:nvPr/>
        </p:nvGrpSpPr>
        <p:grpSpPr>
          <a:xfrm>
            <a:off x="422327" y="1871113"/>
            <a:ext cx="8416873" cy="2362200"/>
            <a:chOff x="457200" y="2057400"/>
            <a:chExt cx="8534400" cy="2743200"/>
          </a:xfrm>
        </p:grpSpPr>
        <p:sp>
          <p:nvSpPr>
            <p:cNvPr id="7" name="Oval 6"/>
            <p:cNvSpPr/>
            <p:nvPr/>
          </p:nvSpPr>
          <p:spPr>
            <a:xfrm>
              <a:off x="457200" y="2667000"/>
              <a:ext cx="2819400" cy="16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200 people with Parkinson disease</a:t>
              </a:r>
              <a:endParaRPr lang="en-US" b="1" dirty="0"/>
            </a:p>
          </p:txBody>
        </p:sp>
        <p:cxnSp>
          <p:nvCxnSpPr>
            <p:cNvPr id="8" name="Elbow Connector 7"/>
            <p:cNvCxnSpPr>
              <a:stCxn id="7" idx="6"/>
              <a:endCxn id="9" idx="1"/>
            </p:cNvCxnSpPr>
            <p:nvPr/>
          </p:nvCxnSpPr>
          <p:spPr>
            <a:xfrm flipV="1">
              <a:off x="3276600" y="2590800"/>
              <a:ext cx="2514600" cy="876300"/>
            </a:xfrm>
            <a:prstGeom prst="bentConnector3">
              <a:avLst>
                <a:gd name="adj1" fmla="val 5199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791200" y="2057400"/>
              <a:ext cx="3200400"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100  randomized to receive usual care</a:t>
              </a:r>
              <a:endParaRPr lang="en-US" b="1" dirty="0"/>
            </a:p>
          </p:txBody>
        </p:sp>
        <p:sp>
          <p:nvSpPr>
            <p:cNvPr id="10" name="Rounded Rectangle 9"/>
            <p:cNvSpPr/>
            <p:nvPr/>
          </p:nvSpPr>
          <p:spPr>
            <a:xfrm>
              <a:off x="5791200" y="3733800"/>
              <a:ext cx="3200400"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100 randomized to receive usual care + 4 virtual visits over one year</a:t>
              </a:r>
              <a:endParaRPr lang="en-US" b="1" dirty="0"/>
            </a:p>
          </p:txBody>
        </p:sp>
        <p:cxnSp>
          <p:nvCxnSpPr>
            <p:cNvPr id="11" name="Elbow Connector 10"/>
            <p:cNvCxnSpPr>
              <a:stCxn id="7" idx="6"/>
              <a:endCxn id="10" idx="1"/>
            </p:cNvCxnSpPr>
            <p:nvPr/>
          </p:nvCxnSpPr>
          <p:spPr>
            <a:xfrm>
              <a:off x="3276600" y="3467100"/>
              <a:ext cx="2514600" cy="800100"/>
            </a:xfrm>
            <a:prstGeom prst="bentConnector3">
              <a:avLst>
                <a:gd name="adj1" fmla="val 5199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22327" y="4555436"/>
            <a:ext cx="8416873" cy="1692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Aims</a:t>
            </a:r>
          </a:p>
          <a:p>
            <a:pPr marL="457200" indent="-457200">
              <a:buFont typeface="+mj-lt"/>
              <a:buAutoNum type="arabicPeriod"/>
            </a:pPr>
            <a:r>
              <a:rPr lang="en-US" sz="2000" dirty="0" smtClean="0"/>
              <a:t>To </a:t>
            </a:r>
            <a:r>
              <a:rPr lang="en-US" sz="2000" dirty="0"/>
              <a:t>demonstrate the feasibility of </a:t>
            </a:r>
            <a:r>
              <a:rPr lang="en-US" sz="2000" dirty="0" smtClean="0"/>
              <a:t>virtual house calls</a:t>
            </a:r>
            <a:endParaRPr lang="en-US" sz="2000" dirty="0"/>
          </a:p>
          <a:p>
            <a:pPr marL="457200" indent="-457200">
              <a:buFont typeface="+mj-lt"/>
              <a:buAutoNum type="arabicPeriod"/>
            </a:pPr>
            <a:r>
              <a:rPr lang="en-US" sz="2000" dirty="0"/>
              <a:t>To evaluate its effect on quality of life</a:t>
            </a:r>
          </a:p>
          <a:p>
            <a:pPr marL="457200" indent="-457200">
              <a:buFont typeface="+mj-lt"/>
              <a:buAutoNum type="arabicPeriod"/>
            </a:pPr>
            <a:r>
              <a:rPr lang="en-US" sz="2000" dirty="0"/>
              <a:t>To assess the impact on quality of care</a:t>
            </a:r>
          </a:p>
          <a:p>
            <a:pPr marL="457200" indent="-457200">
              <a:buFont typeface="+mj-lt"/>
              <a:buAutoNum type="arabicPeriod"/>
            </a:pPr>
            <a:r>
              <a:rPr lang="en-US" sz="2000" dirty="0"/>
              <a:t>To </a:t>
            </a:r>
            <a:r>
              <a:rPr lang="en-US" sz="2000" dirty="0" smtClean="0"/>
              <a:t>determine its value to patients and caregivers</a:t>
            </a:r>
            <a:endParaRPr lang="en-US" sz="2000" dirty="0"/>
          </a:p>
        </p:txBody>
      </p:sp>
      <p:sp>
        <p:nvSpPr>
          <p:cNvPr id="13" name="TextBox 12"/>
          <p:cNvSpPr txBox="1"/>
          <p:nvPr/>
        </p:nvSpPr>
        <p:spPr>
          <a:xfrm>
            <a:off x="65315" y="1115341"/>
            <a:ext cx="1662315" cy="369332"/>
          </a:xfrm>
          <a:prstGeom prst="rect">
            <a:avLst/>
          </a:prstGeom>
          <a:noFill/>
        </p:spPr>
        <p:txBody>
          <a:bodyPr wrap="none" rtlCol="0">
            <a:spAutoFit/>
          </a:bodyPr>
          <a:lstStyle/>
          <a:p>
            <a:r>
              <a:rPr lang="en-US" b="1" dirty="0" smtClean="0"/>
              <a:t>Study overview</a:t>
            </a:r>
            <a:endParaRPr lang="en-US" b="1" dirty="0"/>
          </a:p>
        </p:txBody>
      </p:sp>
      <p:sp>
        <p:nvSpPr>
          <p:cNvPr id="2" name="Slide Number Placeholder 1"/>
          <p:cNvSpPr>
            <a:spLocks noGrp="1"/>
          </p:cNvSpPr>
          <p:nvPr>
            <p:ph type="sldNum" sz="quarter" idx="12"/>
          </p:nvPr>
        </p:nvSpPr>
        <p:spPr/>
        <p:txBody>
          <a:bodyPr/>
          <a:lstStyle/>
          <a:p>
            <a:fld id="{9155712D-91D7-473C-B59C-D5B1C5FB8A1C}" type="slidenum">
              <a:rPr lang="en-US" smtClean="0"/>
              <a:t>9</a:t>
            </a:fld>
            <a:endParaRPr lang="en-US"/>
          </a:p>
        </p:txBody>
      </p:sp>
    </p:spTree>
    <p:extLst>
      <p:ext uri="{BB962C8B-B14F-4D97-AF65-F5344CB8AC3E}">
        <p14:creationId xmlns:p14="http://schemas.microsoft.com/office/powerpoint/2010/main" val="2593095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1834</TotalTime>
  <Words>2008</Words>
  <Application>Microsoft Office PowerPoint</Application>
  <PresentationFormat>On-screen Show (4:3)</PresentationFormat>
  <Paragraphs>314</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Calibri Light</vt:lpstr>
      <vt:lpstr>Times New Roman</vt:lpstr>
      <vt:lpstr>Office Theme</vt:lpstr>
      <vt:lpstr>State of Telemedicine</vt:lpstr>
      <vt:lpstr>Outline</vt:lpstr>
      <vt:lpstr>Outline</vt:lpstr>
      <vt:lpstr>At the turn of the century, the Institute of Medicine called for a paradigm shift in healthcare</vt:lpstr>
      <vt:lpstr>PowerPoint Presentation</vt:lpstr>
      <vt:lpstr>In 1996, the Institute of Medicine identified telehealth’s potential to bridge this chasm</vt:lpstr>
      <vt:lpstr>Outline</vt:lpstr>
      <vt:lpstr>Research increasingly demonstrates the benefits of telemedicine</vt:lpstr>
      <vt:lpstr>Connect.Parkinson was a randomized controlled trial of telemedicine for individuals with Parkinson disease</vt:lpstr>
      <vt:lpstr>The study was national in scope</vt:lpstr>
      <vt:lpstr>Over 11,000 individuals from 80 countries and 50 states visited the study website</vt:lpstr>
      <vt:lpstr>Ultimately, 195 individuals were randomized across 18 sites</vt:lpstr>
      <vt:lpstr>Participants were well educated and likely receiving good care</vt:lpstr>
      <vt:lpstr>Providing care via telemedicine is feasible but did not significantly impact quality of life or care</vt:lpstr>
      <vt:lpstr>PowerPoint Presentation</vt:lpstr>
      <vt:lpstr>PowerPoint Presentation</vt:lpstr>
      <vt:lpstr>Physicians were generally satisfied but had concerns about the quality of the connection</vt:lpstr>
      <vt:lpstr>Patients were very satisfied with virtual house calls</vt:lpstr>
      <vt:lpstr>Patients found care, convenience, and comfort in virtual house calls</vt:lpstr>
      <vt:lpstr>Physicians and patients felt connected to one another</vt:lpstr>
      <vt:lpstr>Patients preferred virtual house calls to in-person visits on a variety of aspects</vt:lpstr>
      <vt:lpstr>Connect.Parkinson met most, but not all of the Institute of Medicine’s six aims for improving healthcare</vt:lpstr>
      <vt:lpstr>The digital divide is the biggest barrier to providing equitable care via telemedicine</vt:lpstr>
      <vt:lpstr>We recently launched PDCNY to enable any New Yorker with Parkinson Disease to receive care from us</vt:lpstr>
      <vt:lpstr>Outline</vt:lpstr>
      <vt:lpstr>Policy barriers prevent broader implementation of telehealth</vt:lpstr>
      <vt:lpstr>The government has addressed these barriers for the Veterans Health Administration (VHA) but not for Medicare</vt:lpstr>
    </vt:vector>
  </TitlesOfParts>
  <Company>University of Rochester CHET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Goldenthal Steven</dc:creator>
  <cp:lastModifiedBy>Krista Drobac</cp:lastModifiedBy>
  <cp:revision>34</cp:revision>
  <cp:lastPrinted>2016-12-08T21:49:03Z</cp:lastPrinted>
  <dcterms:created xsi:type="dcterms:W3CDTF">2016-12-07T15:48:03Z</dcterms:created>
  <dcterms:modified xsi:type="dcterms:W3CDTF">2016-12-09T12:26:37Z</dcterms:modified>
</cp:coreProperties>
</file>