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839" r:id="rId3"/>
    <p:sldId id="847" r:id="rId4"/>
    <p:sldId id="316" r:id="rId5"/>
    <p:sldId id="260" r:id="rId6"/>
    <p:sldId id="277" r:id="rId7"/>
    <p:sldId id="845" r:id="rId8"/>
    <p:sldId id="849" r:id="rId9"/>
    <p:sldId id="838" r:id="rId10"/>
    <p:sldId id="846" r:id="rId11"/>
    <p:sldId id="826" r:id="rId12"/>
    <p:sldId id="844" r:id="rId13"/>
    <p:sldId id="261" r:id="rId14"/>
    <p:sldId id="843" r:id="rId15"/>
    <p:sldId id="829" r:id="rId16"/>
    <p:sldId id="828" r:id="rId17"/>
    <p:sldId id="318" r:id="rId18"/>
    <p:sldId id="848" r:id="rId19"/>
    <p:sldId id="836" r:id="rId20"/>
    <p:sldId id="298" r:id="rId21"/>
  </p:sldIdLst>
  <p:sldSz cx="12192000" cy="6858000"/>
  <p:notesSz cx="68580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Encode Sans" panose="020B0604020202020204" charset="0"/>
      <p:regular r:id="rId30"/>
      <p:bold r:id="rId31"/>
    </p:embeddedFont>
    <p:embeddedFont>
      <p:font typeface="Encode Sans ExtraBold" panose="00000900000000000000" pitchFamily="2" charset="0"/>
      <p:bold r:id="rId32"/>
    </p:embeddedFont>
    <p:embeddedFont>
      <p:font typeface="Encode Sans SemiBold" panose="00000700000000000000" pitchFamily="2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SemiBold" panose="020B0706030804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Hefner" initials="AH" lastIdx="40" clrIdx="0">
    <p:extLst>
      <p:ext uri="{19B8F6BF-5375-455C-9EA6-DF929625EA0E}">
        <p15:presenceInfo xmlns:p15="http://schemas.microsoft.com/office/powerpoint/2012/main" userId="S-1-5-21-3166295617-3448622023-2954805538-27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A"/>
    <a:srgbClr val="D87F57"/>
    <a:srgbClr val="F26622"/>
    <a:srgbClr val="80C8DD"/>
    <a:srgbClr val="1A4F5E"/>
    <a:srgbClr val="9ECFF6"/>
    <a:srgbClr val="3EB0CC"/>
    <a:srgbClr val="D6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743D4-FF03-4DA9-ADE5-B8074B5D6A01}" v="275" dt="2018-11-15T19:29:33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1" autoAdjust="0"/>
    <p:restoredTop sz="91107"/>
  </p:normalViewPr>
  <p:slideViewPr>
    <p:cSldViewPr snapToGrid="0" snapToObjects="1">
      <p:cViewPr varScale="1">
        <p:scale>
          <a:sx n="101" d="100"/>
          <a:sy n="101" d="100"/>
        </p:scale>
        <p:origin x="8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le Berkowitz" userId="afca5764-8be5-4a3f-a3ec-8641c3d2d393" providerId="ADAL" clId="{456743D4-FF03-4DA9-ADE5-B8074B5D6A01}"/>
    <pc:docChg chg="custSel delSld modSld">
      <pc:chgData name="Lyle Berkowitz" userId="afca5764-8be5-4a3f-a3ec-8641c3d2d393" providerId="ADAL" clId="{456743D4-FF03-4DA9-ADE5-B8074B5D6A01}" dt="2018-11-15T19:29:49.583" v="503" actId="114"/>
      <pc:docMkLst>
        <pc:docMk/>
      </pc:docMkLst>
      <pc:sldChg chg="modSp">
        <pc:chgData name="Lyle Berkowitz" userId="afca5764-8be5-4a3f-a3ec-8641c3d2d393" providerId="ADAL" clId="{456743D4-FF03-4DA9-ADE5-B8074B5D6A01}" dt="2018-11-15T19:29:49.583" v="503" actId="114"/>
        <pc:sldMkLst>
          <pc:docMk/>
          <pc:sldMk cId="159736037" sldId="256"/>
        </pc:sldMkLst>
        <pc:spChg chg="mod">
          <ac:chgData name="Lyle Berkowitz" userId="afca5764-8be5-4a3f-a3ec-8641c3d2d393" providerId="ADAL" clId="{456743D4-FF03-4DA9-ADE5-B8074B5D6A01}" dt="2018-11-15T19:29:49.583" v="503" actId="114"/>
          <ac:spMkLst>
            <pc:docMk/>
            <pc:sldMk cId="159736037" sldId="256"/>
            <ac:spMk id="4" creationId="{000D42A5-EAFE-7B4F-B19D-5DB2FDD36307}"/>
          </ac:spMkLst>
        </pc:spChg>
      </pc:sldChg>
      <pc:sldChg chg="del">
        <pc:chgData name="Lyle Berkowitz" userId="afca5764-8be5-4a3f-a3ec-8641c3d2d393" providerId="ADAL" clId="{456743D4-FF03-4DA9-ADE5-B8074B5D6A01}" dt="2018-11-15T13:54:10.247" v="18" actId="2696"/>
        <pc:sldMkLst>
          <pc:docMk/>
          <pc:sldMk cId="0" sldId="304"/>
        </pc:sldMkLst>
      </pc:sldChg>
      <pc:sldChg chg="del">
        <pc:chgData name="Lyle Berkowitz" userId="afca5764-8be5-4a3f-a3ec-8641c3d2d393" providerId="ADAL" clId="{456743D4-FF03-4DA9-ADE5-B8074B5D6A01}" dt="2018-11-15T13:54:10.325" v="22" actId="2696"/>
        <pc:sldMkLst>
          <pc:docMk/>
          <pc:sldMk cId="0" sldId="305"/>
        </pc:sldMkLst>
      </pc:sldChg>
      <pc:sldChg chg="del">
        <pc:chgData name="Lyle Berkowitz" userId="afca5764-8be5-4a3f-a3ec-8641c3d2d393" providerId="ADAL" clId="{456743D4-FF03-4DA9-ADE5-B8074B5D6A01}" dt="2018-11-15T13:54:10.453" v="26" actId="2696"/>
        <pc:sldMkLst>
          <pc:docMk/>
          <pc:sldMk cId="0" sldId="307"/>
        </pc:sldMkLst>
      </pc:sldChg>
      <pc:sldChg chg="del">
        <pc:chgData name="Lyle Berkowitz" userId="afca5764-8be5-4a3f-a3ec-8641c3d2d393" providerId="ADAL" clId="{456743D4-FF03-4DA9-ADE5-B8074B5D6A01}" dt="2018-11-15T13:54:10.481" v="27" actId="2696"/>
        <pc:sldMkLst>
          <pc:docMk/>
          <pc:sldMk cId="0" sldId="308"/>
        </pc:sldMkLst>
      </pc:sldChg>
      <pc:sldChg chg="del">
        <pc:chgData name="Lyle Berkowitz" userId="afca5764-8be5-4a3f-a3ec-8641c3d2d393" providerId="ADAL" clId="{456743D4-FF03-4DA9-ADE5-B8074B5D6A01}" dt="2018-11-15T13:54:09.992" v="11" actId="2696"/>
        <pc:sldMkLst>
          <pc:docMk/>
          <pc:sldMk cId="0" sldId="309"/>
        </pc:sldMkLst>
      </pc:sldChg>
      <pc:sldChg chg="del">
        <pc:chgData name="Lyle Berkowitz" userId="afca5764-8be5-4a3f-a3ec-8641c3d2d393" providerId="ADAL" clId="{456743D4-FF03-4DA9-ADE5-B8074B5D6A01}" dt="2018-11-15T13:54:10.018" v="12" actId="2696"/>
        <pc:sldMkLst>
          <pc:docMk/>
          <pc:sldMk cId="0" sldId="323"/>
        </pc:sldMkLst>
      </pc:sldChg>
      <pc:sldChg chg="del">
        <pc:chgData name="Lyle Berkowitz" userId="afca5764-8be5-4a3f-a3ec-8641c3d2d393" providerId="ADAL" clId="{456743D4-FF03-4DA9-ADE5-B8074B5D6A01}" dt="2018-11-15T13:54:10.123" v="15" actId="2696"/>
        <pc:sldMkLst>
          <pc:docMk/>
          <pc:sldMk cId="0" sldId="342"/>
        </pc:sldMkLst>
      </pc:sldChg>
      <pc:sldChg chg="del">
        <pc:chgData name="Lyle Berkowitz" userId="afca5764-8be5-4a3f-a3ec-8641c3d2d393" providerId="ADAL" clId="{456743D4-FF03-4DA9-ADE5-B8074B5D6A01}" dt="2018-11-15T13:54:10.155" v="16" actId="2696"/>
        <pc:sldMkLst>
          <pc:docMk/>
          <pc:sldMk cId="0" sldId="343"/>
        </pc:sldMkLst>
      </pc:sldChg>
      <pc:sldChg chg="del">
        <pc:chgData name="Lyle Berkowitz" userId="afca5764-8be5-4a3f-a3ec-8641c3d2d393" providerId="ADAL" clId="{456743D4-FF03-4DA9-ADE5-B8074B5D6A01}" dt="2018-11-15T13:54:10.289" v="20" actId="2696"/>
        <pc:sldMkLst>
          <pc:docMk/>
          <pc:sldMk cId="0" sldId="370"/>
        </pc:sldMkLst>
      </pc:sldChg>
      <pc:sldChg chg="del">
        <pc:chgData name="Lyle Berkowitz" userId="afca5764-8be5-4a3f-a3ec-8641c3d2d393" providerId="ADAL" clId="{456743D4-FF03-4DA9-ADE5-B8074B5D6A01}" dt="2018-11-15T13:54:10.394" v="24" actId="2696"/>
        <pc:sldMkLst>
          <pc:docMk/>
          <pc:sldMk cId="0" sldId="372"/>
        </pc:sldMkLst>
      </pc:sldChg>
      <pc:sldChg chg="del">
        <pc:chgData name="Lyle Berkowitz" userId="afca5764-8be5-4a3f-a3ec-8641c3d2d393" providerId="ADAL" clId="{456743D4-FF03-4DA9-ADE5-B8074B5D6A01}" dt="2018-11-15T13:54:10.429" v="25" actId="2696"/>
        <pc:sldMkLst>
          <pc:docMk/>
          <pc:sldMk cId="0" sldId="373"/>
        </pc:sldMkLst>
      </pc:sldChg>
      <pc:sldChg chg="del">
        <pc:chgData name="Lyle Berkowitz" userId="afca5764-8be5-4a3f-a3ec-8641c3d2d393" providerId="ADAL" clId="{456743D4-FF03-4DA9-ADE5-B8074B5D6A01}" dt="2018-11-15T13:54:10.054" v="13" actId="2696"/>
        <pc:sldMkLst>
          <pc:docMk/>
          <pc:sldMk cId="0" sldId="374"/>
        </pc:sldMkLst>
      </pc:sldChg>
      <pc:sldChg chg="del">
        <pc:chgData name="Lyle Berkowitz" userId="afca5764-8be5-4a3f-a3ec-8641c3d2d393" providerId="ADAL" clId="{456743D4-FF03-4DA9-ADE5-B8074B5D6A01}" dt="2018-11-15T13:54:10.194" v="17" actId="2696"/>
        <pc:sldMkLst>
          <pc:docMk/>
          <pc:sldMk cId="0" sldId="375"/>
        </pc:sldMkLst>
      </pc:sldChg>
      <pc:sldChg chg="del">
        <pc:chgData name="Lyle Berkowitz" userId="afca5764-8be5-4a3f-a3ec-8641c3d2d393" providerId="ADAL" clId="{456743D4-FF03-4DA9-ADE5-B8074B5D6A01}" dt="2018-11-15T13:54:10.359" v="23" actId="2696"/>
        <pc:sldMkLst>
          <pc:docMk/>
          <pc:sldMk cId="0" sldId="378"/>
        </pc:sldMkLst>
      </pc:sldChg>
      <pc:sldChg chg="del">
        <pc:chgData name="Lyle Berkowitz" userId="afca5764-8be5-4a3f-a3ec-8641c3d2d393" providerId="ADAL" clId="{456743D4-FF03-4DA9-ADE5-B8074B5D6A01}" dt="2018-11-15T13:54:10.088" v="14" actId="2696"/>
        <pc:sldMkLst>
          <pc:docMk/>
          <pc:sldMk cId="0" sldId="381"/>
        </pc:sldMkLst>
      </pc:sldChg>
      <pc:sldChg chg="del">
        <pc:chgData name="Lyle Berkowitz" userId="afca5764-8be5-4a3f-a3ec-8641c3d2d393" providerId="ADAL" clId="{456743D4-FF03-4DA9-ADE5-B8074B5D6A01}" dt="2018-11-15T13:54:09.680" v="5" actId="2696"/>
        <pc:sldMkLst>
          <pc:docMk/>
          <pc:sldMk cId="0" sldId="385"/>
        </pc:sldMkLst>
      </pc:sldChg>
      <pc:sldChg chg="del">
        <pc:chgData name="Lyle Berkowitz" userId="afca5764-8be5-4a3f-a3ec-8641c3d2d393" providerId="ADAL" clId="{456743D4-FF03-4DA9-ADE5-B8074B5D6A01}" dt="2018-11-15T13:54:09.530" v="0" actId="2696"/>
        <pc:sldMkLst>
          <pc:docMk/>
          <pc:sldMk cId="0" sldId="389"/>
        </pc:sldMkLst>
      </pc:sldChg>
      <pc:sldChg chg="del">
        <pc:chgData name="Lyle Berkowitz" userId="afca5764-8be5-4a3f-a3ec-8641c3d2d393" providerId="ADAL" clId="{456743D4-FF03-4DA9-ADE5-B8074B5D6A01}" dt="2018-11-15T13:54:09.886" v="8" actId="2696"/>
        <pc:sldMkLst>
          <pc:docMk/>
          <pc:sldMk cId="3048555068" sldId="817"/>
        </pc:sldMkLst>
      </pc:sldChg>
      <pc:sldChg chg="del">
        <pc:chgData name="Lyle Berkowitz" userId="afca5764-8be5-4a3f-a3ec-8641c3d2d393" providerId="ADAL" clId="{456743D4-FF03-4DA9-ADE5-B8074B5D6A01}" dt="2018-11-15T13:54:09.725" v="6" actId="2696"/>
        <pc:sldMkLst>
          <pc:docMk/>
          <pc:sldMk cId="3025817281" sldId="819"/>
        </pc:sldMkLst>
      </pc:sldChg>
      <pc:sldChg chg="del">
        <pc:chgData name="Lyle Berkowitz" userId="afca5764-8be5-4a3f-a3ec-8641c3d2d393" providerId="ADAL" clId="{456743D4-FF03-4DA9-ADE5-B8074B5D6A01}" dt="2018-11-15T13:54:09.806" v="7" actId="2696"/>
        <pc:sldMkLst>
          <pc:docMk/>
          <pc:sldMk cId="3100779330" sldId="821"/>
        </pc:sldMkLst>
      </pc:sldChg>
      <pc:sldChg chg="del">
        <pc:chgData name="Lyle Berkowitz" userId="afca5764-8be5-4a3f-a3ec-8641c3d2d393" providerId="ADAL" clId="{456743D4-FF03-4DA9-ADE5-B8074B5D6A01}" dt="2018-11-15T13:54:09.566" v="2" actId="2696"/>
        <pc:sldMkLst>
          <pc:docMk/>
          <pc:sldMk cId="2401537501" sldId="823"/>
        </pc:sldMkLst>
      </pc:sldChg>
      <pc:sldChg chg="del">
        <pc:chgData name="Lyle Berkowitz" userId="afca5764-8be5-4a3f-a3ec-8641c3d2d393" providerId="ADAL" clId="{456743D4-FF03-4DA9-ADE5-B8074B5D6A01}" dt="2018-11-15T13:54:09.926" v="9" actId="2696"/>
        <pc:sldMkLst>
          <pc:docMk/>
          <pc:sldMk cId="594675387" sldId="824"/>
        </pc:sldMkLst>
      </pc:sldChg>
      <pc:sldChg chg="del">
        <pc:chgData name="Lyle Berkowitz" userId="afca5764-8be5-4a3f-a3ec-8641c3d2d393" providerId="ADAL" clId="{456743D4-FF03-4DA9-ADE5-B8074B5D6A01}" dt="2018-11-15T13:54:09.959" v="10" actId="2696"/>
        <pc:sldMkLst>
          <pc:docMk/>
          <pc:sldMk cId="1899257616" sldId="825"/>
        </pc:sldMkLst>
      </pc:sldChg>
      <pc:sldChg chg="del">
        <pc:chgData name="Lyle Berkowitz" userId="afca5764-8be5-4a3f-a3ec-8641c3d2d393" providerId="ADAL" clId="{456743D4-FF03-4DA9-ADE5-B8074B5D6A01}" dt="2018-11-15T13:54:12.045" v="30" actId="2696"/>
        <pc:sldMkLst>
          <pc:docMk/>
          <pc:sldMk cId="1680816874" sldId="830"/>
        </pc:sldMkLst>
      </pc:sldChg>
      <pc:sldChg chg="del">
        <pc:chgData name="Lyle Berkowitz" userId="afca5764-8be5-4a3f-a3ec-8641c3d2d393" providerId="ADAL" clId="{456743D4-FF03-4DA9-ADE5-B8074B5D6A01}" dt="2018-11-15T13:54:09.644" v="4" actId="2696"/>
        <pc:sldMkLst>
          <pc:docMk/>
          <pc:sldMk cId="3706276114" sldId="833"/>
        </pc:sldMkLst>
      </pc:sldChg>
      <pc:sldChg chg="del">
        <pc:chgData name="Lyle Berkowitz" userId="afca5764-8be5-4a3f-a3ec-8641c3d2d393" providerId="ADAL" clId="{456743D4-FF03-4DA9-ADE5-B8074B5D6A01}" dt="2018-11-15T13:54:09.605" v="3" actId="2696"/>
        <pc:sldMkLst>
          <pc:docMk/>
          <pc:sldMk cId="1819060121" sldId="834"/>
        </pc:sldMkLst>
      </pc:sldChg>
      <pc:sldChg chg="del">
        <pc:chgData name="Lyle Berkowitz" userId="afca5764-8be5-4a3f-a3ec-8641c3d2d393" providerId="ADAL" clId="{456743D4-FF03-4DA9-ADE5-B8074B5D6A01}" dt="2018-11-15T13:54:10.505" v="28" actId="2696"/>
        <pc:sldMkLst>
          <pc:docMk/>
          <pc:sldMk cId="0" sldId="835"/>
        </pc:sldMkLst>
      </pc:sldChg>
      <pc:sldChg chg="modSp modAnim">
        <pc:chgData name="Lyle Berkowitz" userId="afca5764-8be5-4a3f-a3ec-8641c3d2d393" providerId="ADAL" clId="{456743D4-FF03-4DA9-ADE5-B8074B5D6A01}" dt="2018-11-15T19:27:35.820" v="309" actId="113"/>
        <pc:sldMkLst>
          <pc:docMk/>
          <pc:sldMk cId="308530167" sldId="848"/>
        </pc:sldMkLst>
        <pc:spChg chg="mod">
          <ac:chgData name="Lyle Berkowitz" userId="afca5764-8be5-4a3f-a3ec-8641c3d2d393" providerId="ADAL" clId="{456743D4-FF03-4DA9-ADE5-B8074B5D6A01}" dt="2018-11-15T19:27:35.820" v="309" actId="113"/>
          <ac:spMkLst>
            <pc:docMk/>
            <pc:sldMk cId="308530167" sldId="848"/>
            <ac:spMk id="4" creationId="{FDF6E140-19F3-4BF4-9093-FEEAA848F18B}"/>
          </ac:spMkLst>
        </pc:spChg>
      </pc:sldChg>
      <pc:sldMasterChg chg="delSldLayout">
        <pc:chgData name="Lyle Berkowitz" userId="afca5764-8be5-4a3f-a3ec-8641c3d2d393" providerId="ADAL" clId="{456743D4-FF03-4DA9-ADE5-B8074B5D6A01}" dt="2018-11-15T13:54:10.508" v="29" actId="2696"/>
        <pc:sldMasterMkLst>
          <pc:docMk/>
          <pc:sldMasterMk cId="123859382" sldId="2147483648"/>
        </pc:sldMasterMkLst>
        <pc:sldLayoutChg chg="del">
          <pc:chgData name="Lyle Berkowitz" userId="afca5764-8be5-4a3f-a3ec-8641c3d2d393" providerId="ADAL" clId="{456743D4-FF03-4DA9-ADE5-B8074B5D6A01}" dt="2018-11-15T13:54:10.250" v="19" actId="2696"/>
          <pc:sldLayoutMkLst>
            <pc:docMk/>
            <pc:sldMasterMk cId="123859382" sldId="2147483648"/>
            <pc:sldLayoutMk cId="1792327690" sldId="2147483680"/>
          </pc:sldLayoutMkLst>
        </pc:sldLayoutChg>
        <pc:sldLayoutChg chg="del">
          <pc:chgData name="Lyle Berkowitz" userId="afca5764-8be5-4a3f-a3ec-8641c3d2d393" providerId="ADAL" clId="{456743D4-FF03-4DA9-ADE5-B8074B5D6A01}" dt="2018-11-15T13:54:10.508" v="29" actId="2696"/>
          <pc:sldLayoutMkLst>
            <pc:docMk/>
            <pc:sldMasterMk cId="123859382" sldId="2147483648"/>
            <pc:sldLayoutMk cId="1229125537" sldId="2147483681"/>
          </pc:sldLayoutMkLst>
        </pc:sldLayoutChg>
        <pc:sldLayoutChg chg="del">
          <pc:chgData name="Lyle Berkowitz" userId="afca5764-8be5-4a3f-a3ec-8641c3d2d393" providerId="ADAL" clId="{456743D4-FF03-4DA9-ADE5-B8074B5D6A01}" dt="2018-11-15T13:54:09.535" v="1" actId="2696"/>
          <pc:sldLayoutMkLst>
            <pc:docMk/>
            <pc:sldMasterMk cId="123859382" sldId="2147483648"/>
            <pc:sldLayoutMk cId="3572900170" sldId="2147483682"/>
          </pc:sldLayoutMkLst>
        </pc:sldLayoutChg>
        <pc:sldLayoutChg chg="del">
          <pc:chgData name="Lyle Berkowitz" userId="afca5764-8be5-4a3f-a3ec-8641c3d2d393" providerId="ADAL" clId="{456743D4-FF03-4DA9-ADE5-B8074B5D6A01}" dt="2018-11-15T13:54:10.292" v="21" actId="2696"/>
          <pc:sldLayoutMkLst>
            <pc:docMk/>
            <pc:sldMasterMk cId="123859382" sldId="2147483648"/>
            <pc:sldLayoutMk cId="3856899798" sldId="2147483683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5T15:07:02.571" idx="40">
    <p:pos x="10" y="10"/>
    <p:text>Lyle to review and modify please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7B72A-4E7D-475A-A632-4054FEDB35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EB67B-FF7F-4526-8D51-28ADF8F48576}">
      <dgm:prSet/>
      <dgm:spPr/>
      <dgm:t>
        <a:bodyPr/>
        <a:lstStyle/>
        <a:p>
          <a:r>
            <a:rPr lang="en-US" dirty="0"/>
            <a:t>Patient Experience</a:t>
          </a:r>
        </a:p>
      </dgm:t>
    </dgm:pt>
    <dgm:pt modelId="{12C9D8CD-AE59-4443-A153-1EF81D5A3358}" type="parTrans" cxnId="{9B611B4D-9DF4-4E74-A31B-BE710AC28CAF}">
      <dgm:prSet/>
      <dgm:spPr/>
      <dgm:t>
        <a:bodyPr/>
        <a:lstStyle/>
        <a:p>
          <a:endParaRPr lang="en-US"/>
        </a:p>
      </dgm:t>
    </dgm:pt>
    <dgm:pt modelId="{8119E6D4-8DDF-4831-842F-0D73A737581E}" type="sibTrans" cxnId="{9B611B4D-9DF4-4E74-A31B-BE710AC28CAF}">
      <dgm:prSet/>
      <dgm:spPr/>
      <dgm:t>
        <a:bodyPr/>
        <a:lstStyle/>
        <a:p>
          <a:endParaRPr lang="en-US"/>
        </a:p>
      </dgm:t>
    </dgm:pt>
    <dgm:pt modelId="{EF826B72-0C71-45BC-9BAE-45E5B173C6EB}">
      <dgm:prSet/>
      <dgm:spPr/>
      <dgm:t>
        <a:bodyPr/>
        <a:lstStyle/>
        <a:p>
          <a:r>
            <a:rPr lang="en-US" dirty="0"/>
            <a:t>Access</a:t>
          </a:r>
        </a:p>
      </dgm:t>
    </dgm:pt>
    <dgm:pt modelId="{BFCA4FD7-531E-4459-9390-33A609A3764C}" type="parTrans" cxnId="{04279D36-9E92-4A3D-B708-24B6502059FD}">
      <dgm:prSet/>
      <dgm:spPr/>
      <dgm:t>
        <a:bodyPr/>
        <a:lstStyle/>
        <a:p>
          <a:endParaRPr lang="en-US"/>
        </a:p>
      </dgm:t>
    </dgm:pt>
    <dgm:pt modelId="{DA9E5FC2-6FF2-4EB6-9048-8C890AA7B188}" type="sibTrans" cxnId="{04279D36-9E92-4A3D-B708-24B6502059FD}">
      <dgm:prSet/>
      <dgm:spPr/>
      <dgm:t>
        <a:bodyPr/>
        <a:lstStyle/>
        <a:p>
          <a:endParaRPr lang="en-US"/>
        </a:p>
      </dgm:t>
    </dgm:pt>
    <dgm:pt modelId="{A3FD965F-CF79-4B7E-A1FE-80D906E718AA}">
      <dgm:prSet/>
      <dgm:spPr/>
      <dgm:t>
        <a:bodyPr/>
        <a:lstStyle/>
        <a:p>
          <a:r>
            <a:rPr lang="en-US" dirty="0"/>
            <a:t>Quality </a:t>
          </a:r>
        </a:p>
      </dgm:t>
    </dgm:pt>
    <dgm:pt modelId="{2760769E-0932-4B7E-B2AB-C48AD52735B2}" type="parTrans" cxnId="{35E21BAE-A4DE-42E7-AB05-FA0BC4AD0AEB}">
      <dgm:prSet/>
      <dgm:spPr/>
      <dgm:t>
        <a:bodyPr/>
        <a:lstStyle/>
        <a:p>
          <a:endParaRPr lang="en-US"/>
        </a:p>
      </dgm:t>
    </dgm:pt>
    <dgm:pt modelId="{C6F0C209-1E14-4EB5-B624-08ECEFD8B404}" type="sibTrans" cxnId="{35E21BAE-A4DE-42E7-AB05-FA0BC4AD0AEB}">
      <dgm:prSet/>
      <dgm:spPr/>
      <dgm:t>
        <a:bodyPr/>
        <a:lstStyle/>
        <a:p>
          <a:endParaRPr lang="en-US"/>
        </a:p>
      </dgm:t>
    </dgm:pt>
    <dgm:pt modelId="{5F9A5684-500C-408B-92A3-7CB29C57D97D}">
      <dgm:prSet/>
      <dgm:spPr/>
      <dgm:t>
        <a:bodyPr/>
        <a:lstStyle/>
        <a:p>
          <a:r>
            <a:rPr lang="en-US" dirty="0"/>
            <a:t>Decrease Cost</a:t>
          </a:r>
        </a:p>
      </dgm:t>
    </dgm:pt>
    <dgm:pt modelId="{3241B15C-DD14-46F8-B955-E9710CBB3A7F}" type="parTrans" cxnId="{3D2CD1B2-2744-4F64-813D-DF3596D2E04B}">
      <dgm:prSet/>
      <dgm:spPr/>
      <dgm:t>
        <a:bodyPr/>
        <a:lstStyle/>
        <a:p>
          <a:endParaRPr lang="en-US"/>
        </a:p>
      </dgm:t>
    </dgm:pt>
    <dgm:pt modelId="{50D57CB0-D723-4D02-B50B-600990ABB784}" type="sibTrans" cxnId="{3D2CD1B2-2744-4F64-813D-DF3596D2E04B}">
      <dgm:prSet/>
      <dgm:spPr/>
      <dgm:t>
        <a:bodyPr/>
        <a:lstStyle/>
        <a:p>
          <a:endParaRPr lang="en-US"/>
        </a:p>
      </dgm:t>
    </dgm:pt>
    <dgm:pt modelId="{5929D8F2-B85F-4B8E-B06C-1D03574E0B64}">
      <dgm:prSet/>
      <dgm:spPr/>
      <dgm:t>
        <a:bodyPr/>
        <a:lstStyle/>
        <a:p>
          <a:r>
            <a:rPr lang="en-US"/>
            <a:t>Increase </a:t>
          </a:r>
          <a:r>
            <a:rPr lang="en-US" dirty="0"/>
            <a:t>Revenue</a:t>
          </a:r>
        </a:p>
      </dgm:t>
    </dgm:pt>
    <dgm:pt modelId="{3FBDF59B-D6D3-4D53-A720-22176B7A7776}" type="parTrans" cxnId="{D0558B12-75B8-4E7D-9478-F8371A24FCCA}">
      <dgm:prSet/>
      <dgm:spPr/>
      <dgm:t>
        <a:bodyPr/>
        <a:lstStyle/>
        <a:p>
          <a:endParaRPr lang="en-US"/>
        </a:p>
      </dgm:t>
    </dgm:pt>
    <dgm:pt modelId="{0C655464-796B-480F-BEDA-5A98A3825EB3}" type="sibTrans" cxnId="{D0558B12-75B8-4E7D-9478-F8371A24FCCA}">
      <dgm:prSet/>
      <dgm:spPr/>
      <dgm:t>
        <a:bodyPr/>
        <a:lstStyle/>
        <a:p>
          <a:endParaRPr lang="en-US"/>
        </a:p>
      </dgm:t>
    </dgm:pt>
    <dgm:pt modelId="{6B3B8971-38DD-4437-922E-2004948DBE62}" type="pres">
      <dgm:prSet presAssocID="{3297B72A-4E7D-475A-A632-4054FEDB3591}" presName="Name0" presStyleCnt="0">
        <dgm:presLayoutVars>
          <dgm:dir/>
          <dgm:animLvl val="lvl"/>
          <dgm:resizeHandles val="exact"/>
        </dgm:presLayoutVars>
      </dgm:prSet>
      <dgm:spPr/>
    </dgm:pt>
    <dgm:pt modelId="{F4B6F22E-09B3-4503-8717-52F925BA7135}" type="pres">
      <dgm:prSet presAssocID="{801EB67B-FF7F-4526-8D51-28ADF8F48576}" presName="linNode" presStyleCnt="0"/>
      <dgm:spPr/>
    </dgm:pt>
    <dgm:pt modelId="{FBECE6E5-1D80-4AA6-8B09-5972D0A898C6}" type="pres">
      <dgm:prSet presAssocID="{801EB67B-FF7F-4526-8D51-28ADF8F4857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5FB5563-554F-485F-869A-22FD94BEF023}" type="pres">
      <dgm:prSet presAssocID="{8119E6D4-8DDF-4831-842F-0D73A737581E}" presName="sp" presStyleCnt="0"/>
      <dgm:spPr/>
    </dgm:pt>
    <dgm:pt modelId="{5FA7382D-A5BE-4533-A7B3-9EE8D49C1AAB}" type="pres">
      <dgm:prSet presAssocID="{EF826B72-0C71-45BC-9BAE-45E5B173C6EB}" presName="linNode" presStyleCnt="0"/>
      <dgm:spPr/>
    </dgm:pt>
    <dgm:pt modelId="{35CC988B-C62E-4DBE-9124-809C6259AD89}" type="pres">
      <dgm:prSet presAssocID="{EF826B72-0C71-45BC-9BAE-45E5B173C6E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7F806E7-2FF2-4148-93BA-D3216FC087A1}" type="pres">
      <dgm:prSet presAssocID="{DA9E5FC2-6FF2-4EB6-9048-8C890AA7B188}" presName="sp" presStyleCnt="0"/>
      <dgm:spPr/>
    </dgm:pt>
    <dgm:pt modelId="{95B50A45-2728-4EC3-9137-57CBA9E10B5F}" type="pres">
      <dgm:prSet presAssocID="{A3FD965F-CF79-4B7E-A1FE-80D906E718AA}" presName="linNode" presStyleCnt="0"/>
      <dgm:spPr/>
    </dgm:pt>
    <dgm:pt modelId="{0721B79E-C840-4229-B9AC-6E6CACEB851A}" type="pres">
      <dgm:prSet presAssocID="{A3FD965F-CF79-4B7E-A1FE-80D906E718A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3E7FE2F-DE15-49AE-90D5-E0C7BC5B8A26}" type="pres">
      <dgm:prSet presAssocID="{C6F0C209-1E14-4EB5-B624-08ECEFD8B404}" presName="sp" presStyleCnt="0"/>
      <dgm:spPr/>
    </dgm:pt>
    <dgm:pt modelId="{9C580906-AEDE-426C-A884-43988ACB276A}" type="pres">
      <dgm:prSet presAssocID="{5F9A5684-500C-408B-92A3-7CB29C57D97D}" presName="linNode" presStyleCnt="0"/>
      <dgm:spPr/>
    </dgm:pt>
    <dgm:pt modelId="{C5185380-5B9E-439A-B8C9-2ECDFA8C4851}" type="pres">
      <dgm:prSet presAssocID="{5F9A5684-500C-408B-92A3-7CB29C57D97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406815A-6DA8-42F0-A3FB-64A6E99F43F5}" type="pres">
      <dgm:prSet presAssocID="{50D57CB0-D723-4D02-B50B-600990ABB784}" presName="sp" presStyleCnt="0"/>
      <dgm:spPr/>
    </dgm:pt>
    <dgm:pt modelId="{B1176899-65F6-457E-AAFF-88B677126754}" type="pres">
      <dgm:prSet presAssocID="{5929D8F2-B85F-4B8E-B06C-1D03574E0B64}" presName="linNode" presStyleCnt="0"/>
      <dgm:spPr/>
    </dgm:pt>
    <dgm:pt modelId="{E643291A-02D9-43CB-836C-DEB9C9BCC7C8}" type="pres">
      <dgm:prSet presAssocID="{5929D8F2-B85F-4B8E-B06C-1D03574E0B6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0558B12-75B8-4E7D-9478-F8371A24FCCA}" srcId="{3297B72A-4E7D-475A-A632-4054FEDB3591}" destId="{5929D8F2-B85F-4B8E-B06C-1D03574E0B64}" srcOrd="4" destOrd="0" parTransId="{3FBDF59B-D6D3-4D53-A720-22176B7A7776}" sibTransId="{0C655464-796B-480F-BEDA-5A98A3825EB3}"/>
    <dgm:cxn modelId="{2DCE1820-6E56-4645-8C69-AC1D2B0103E1}" type="presOf" srcId="{3297B72A-4E7D-475A-A632-4054FEDB3591}" destId="{6B3B8971-38DD-4437-922E-2004948DBE62}" srcOrd="0" destOrd="0" presId="urn:microsoft.com/office/officeart/2005/8/layout/vList5"/>
    <dgm:cxn modelId="{0082F132-3EDE-45CD-B2DF-920DC408C49A}" type="presOf" srcId="{801EB67B-FF7F-4526-8D51-28ADF8F48576}" destId="{FBECE6E5-1D80-4AA6-8B09-5972D0A898C6}" srcOrd="0" destOrd="0" presId="urn:microsoft.com/office/officeart/2005/8/layout/vList5"/>
    <dgm:cxn modelId="{04279D36-9E92-4A3D-B708-24B6502059FD}" srcId="{3297B72A-4E7D-475A-A632-4054FEDB3591}" destId="{EF826B72-0C71-45BC-9BAE-45E5B173C6EB}" srcOrd="1" destOrd="0" parTransId="{BFCA4FD7-531E-4459-9390-33A609A3764C}" sibTransId="{DA9E5FC2-6FF2-4EB6-9048-8C890AA7B188}"/>
    <dgm:cxn modelId="{9B611B4D-9DF4-4E74-A31B-BE710AC28CAF}" srcId="{3297B72A-4E7D-475A-A632-4054FEDB3591}" destId="{801EB67B-FF7F-4526-8D51-28ADF8F48576}" srcOrd="0" destOrd="0" parTransId="{12C9D8CD-AE59-4443-A153-1EF81D5A3358}" sibTransId="{8119E6D4-8DDF-4831-842F-0D73A737581E}"/>
    <dgm:cxn modelId="{47E6D6A7-29F2-4095-8AB6-12D5D5DE876F}" type="presOf" srcId="{5929D8F2-B85F-4B8E-B06C-1D03574E0B64}" destId="{E643291A-02D9-43CB-836C-DEB9C9BCC7C8}" srcOrd="0" destOrd="0" presId="urn:microsoft.com/office/officeart/2005/8/layout/vList5"/>
    <dgm:cxn modelId="{35E21BAE-A4DE-42E7-AB05-FA0BC4AD0AEB}" srcId="{3297B72A-4E7D-475A-A632-4054FEDB3591}" destId="{A3FD965F-CF79-4B7E-A1FE-80D906E718AA}" srcOrd="2" destOrd="0" parTransId="{2760769E-0932-4B7E-B2AB-C48AD52735B2}" sibTransId="{C6F0C209-1E14-4EB5-B624-08ECEFD8B404}"/>
    <dgm:cxn modelId="{3D2CD1B2-2744-4F64-813D-DF3596D2E04B}" srcId="{3297B72A-4E7D-475A-A632-4054FEDB3591}" destId="{5F9A5684-500C-408B-92A3-7CB29C57D97D}" srcOrd="3" destOrd="0" parTransId="{3241B15C-DD14-46F8-B955-E9710CBB3A7F}" sibTransId="{50D57CB0-D723-4D02-B50B-600990ABB784}"/>
    <dgm:cxn modelId="{C6BFE3B7-87A5-4F38-BD5E-18820C8CEA8C}" type="presOf" srcId="{A3FD965F-CF79-4B7E-A1FE-80D906E718AA}" destId="{0721B79E-C840-4229-B9AC-6E6CACEB851A}" srcOrd="0" destOrd="0" presId="urn:microsoft.com/office/officeart/2005/8/layout/vList5"/>
    <dgm:cxn modelId="{7EF818D5-DAFB-4B45-9D5B-7D7BBED48FC4}" type="presOf" srcId="{EF826B72-0C71-45BC-9BAE-45E5B173C6EB}" destId="{35CC988B-C62E-4DBE-9124-809C6259AD89}" srcOrd="0" destOrd="0" presId="urn:microsoft.com/office/officeart/2005/8/layout/vList5"/>
    <dgm:cxn modelId="{4AF380FF-09F2-4326-B344-B25759048445}" type="presOf" srcId="{5F9A5684-500C-408B-92A3-7CB29C57D97D}" destId="{C5185380-5B9E-439A-B8C9-2ECDFA8C4851}" srcOrd="0" destOrd="0" presId="urn:microsoft.com/office/officeart/2005/8/layout/vList5"/>
    <dgm:cxn modelId="{060056EC-1119-472A-AF1B-92304180CB23}" type="presParOf" srcId="{6B3B8971-38DD-4437-922E-2004948DBE62}" destId="{F4B6F22E-09B3-4503-8717-52F925BA7135}" srcOrd="0" destOrd="0" presId="urn:microsoft.com/office/officeart/2005/8/layout/vList5"/>
    <dgm:cxn modelId="{A2F83B2F-2078-43E8-BD66-8100780CC5F0}" type="presParOf" srcId="{F4B6F22E-09B3-4503-8717-52F925BA7135}" destId="{FBECE6E5-1D80-4AA6-8B09-5972D0A898C6}" srcOrd="0" destOrd="0" presId="urn:microsoft.com/office/officeart/2005/8/layout/vList5"/>
    <dgm:cxn modelId="{F540ED2B-748F-4717-86CD-6706FEEF3979}" type="presParOf" srcId="{6B3B8971-38DD-4437-922E-2004948DBE62}" destId="{65FB5563-554F-485F-869A-22FD94BEF023}" srcOrd="1" destOrd="0" presId="urn:microsoft.com/office/officeart/2005/8/layout/vList5"/>
    <dgm:cxn modelId="{F5CA9400-4F65-470E-93E9-09158DCC93B3}" type="presParOf" srcId="{6B3B8971-38DD-4437-922E-2004948DBE62}" destId="{5FA7382D-A5BE-4533-A7B3-9EE8D49C1AAB}" srcOrd="2" destOrd="0" presId="urn:microsoft.com/office/officeart/2005/8/layout/vList5"/>
    <dgm:cxn modelId="{770EC2E3-C904-474D-9B54-45FAE27134F9}" type="presParOf" srcId="{5FA7382D-A5BE-4533-A7B3-9EE8D49C1AAB}" destId="{35CC988B-C62E-4DBE-9124-809C6259AD89}" srcOrd="0" destOrd="0" presId="urn:microsoft.com/office/officeart/2005/8/layout/vList5"/>
    <dgm:cxn modelId="{79C0AE4F-0E29-4A62-93C3-7B2ADA2554AF}" type="presParOf" srcId="{6B3B8971-38DD-4437-922E-2004948DBE62}" destId="{87F806E7-2FF2-4148-93BA-D3216FC087A1}" srcOrd="3" destOrd="0" presId="urn:microsoft.com/office/officeart/2005/8/layout/vList5"/>
    <dgm:cxn modelId="{F8F03090-A77E-4B88-BC5E-E67E2E25C3F0}" type="presParOf" srcId="{6B3B8971-38DD-4437-922E-2004948DBE62}" destId="{95B50A45-2728-4EC3-9137-57CBA9E10B5F}" srcOrd="4" destOrd="0" presId="urn:microsoft.com/office/officeart/2005/8/layout/vList5"/>
    <dgm:cxn modelId="{3533CAB7-31EA-4982-AD69-2EB7FE4131B2}" type="presParOf" srcId="{95B50A45-2728-4EC3-9137-57CBA9E10B5F}" destId="{0721B79E-C840-4229-B9AC-6E6CACEB851A}" srcOrd="0" destOrd="0" presId="urn:microsoft.com/office/officeart/2005/8/layout/vList5"/>
    <dgm:cxn modelId="{52BC9306-2D00-4A7F-AC26-518EB1B3A314}" type="presParOf" srcId="{6B3B8971-38DD-4437-922E-2004948DBE62}" destId="{43E7FE2F-DE15-49AE-90D5-E0C7BC5B8A26}" srcOrd="5" destOrd="0" presId="urn:microsoft.com/office/officeart/2005/8/layout/vList5"/>
    <dgm:cxn modelId="{8E5D8988-BB70-4968-95C3-EE3106F4B535}" type="presParOf" srcId="{6B3B8971-38DD-4437-922E-2004948DBE62}" destId="{9C580906-AEDE-426C-A884-43988ACB276A}" srcOrd="6" destOrd="0" presId="urn:microsoft.com/office/officeart/2005/8/layout/vList5"/>
    <dgm:cxn modelId="{2C5D9A74-BEB1-422A-B075-D30C49E3633E}" type="presParOf" srcId="{9C580906-AEDE-426C-A884-43988ACB276A}" destId="{C5185380-5B9E-439A-B8C9-2ECDFA8C4851}" srcOrd="0" destOrd="0" presId="urn:microsoft.com/office/officeart/2005/8/layout/vList5"/>
    <dgm:cxn modelId="{02C2BA81-C40E-4E13-8C25-A9B65B678309}" type="presParOf" srcId="{6B3B8971-38DD-4437-922E-2004948DBE62}" destId="{A406815A-6DA8-42F0-A3FB-64A6E99F43F5}" srcOrd="7" destOrd="0" presId="urn:microsoft.com/office/officeart/2005/8/layout/vList5"/>
    <dgm:cxn modelId="{50D733AE-5119-4CE3-8485-F0E574050ECC}" type="presParOf" srcId="{6B3B8971-38DD-4437-922E-2004948DBE62}" destId="{B1176899-65F6-457E-AAFF-88B677126754}" srcOrd="8" destOrd="0" presId="urn:microsoft.com/office/officeart/2005/8/layout/vList5"/>
    <dgm:cxn modelId="{5964E770-9561-4047-9C7D-8EA6A4C40F1A}" type="presParOf" srcId="{B1176899-65F6-457E-AAFF-88B677126754}" destId="{E643291A-02D9-43CB-836C-DEB9C9BCC7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7B72A-4E7D-475A-A632-4054FEDB359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FD965F-CF79-4B7E-A1FE-80D906E718A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/>
            <a:t>Online Visits in under 10 minutes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/>
            <a:t>Board-certified Providers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600" b="1" dirty="0"/>
            <a:t>Trained on “Web-side Manner”</a:t>
          </a:r>
          <a:endParaRPr lang="en-US" sz="1600" dirty="0"/>
        </a:p>
      </dgm:t>
    </dgm:pt>
    <dgm:pt modelId="{2760769E-0932-4B7E-B2AB-C48AD52735B2}" type="parTrans" cxnId="{35E21BAE-A4DE-42E7-AB05-FA0BC4AD0AEB}">
      <dgm:prSet/>
      <dgm:spPr/>
      <dgm:t>
        <a:bodyPr/>
        <a:lstStyle/>
        <a:p>
          <a:endParaRPr lang="en-US" sz="2000"/>
        </a:p>
      </dgm:t>
    </dgm:pt>
    <dgm:pt modelId="{C6F0C209-1E14-4EB5-B624-08ECEFD8B404}" type="sibTrans" cxnId="{35E21BAE-A4DE-42E7-AB05-FA0BC4AD0AEB}">
      <dgm:prSet/>
      <dgm:spPr/>
      <dgm:t>
        <a:bodyPr/>
        <a:lstStyle/>
        <a:p>
          <a:endParaRPr lang="en-US" sz="2000"/>
        </a:p>
      </dgm:t>
    </dgm:pt>
    <dgm:pt modelId="{269315D4-3EAE-4932-8602-21CF7058BA7C}">
      <dgm:prSet custT="1"/>
      <dgm:spPr/>
      <dgm:t>
        <a:bodyPr/>
        <a:lstStyle/>
        <a:p>
          <a:r>
            <a:rPr lang="en-US" sz="1600" b="1" dirty="0"/>
            <a:t>Evidence Based Guidelines</a:t>
          </a:r>
        </a:p>
        <a:p>
          <a:r>
            <a:rPr lang="en-US" sz="1600" b="1" dirty="0"/>
            <a:t>Ongoing Chart Review</a:t>
          </a:r>
        </a:p>
        <a:p>
          <a:r>
            <a:rPr lang="en-US" sz="1600" b="1" dirty="0"/>
            <a:t>Machine Learning</a:t>
          </a:r>
        </a:p>
      </dgm:t>
    </dgm:pt>
    <dgm:pt modelId="{96FDE087-F8AE-476B-A86C-49C96B777D01}" type="parTrans" cxnId="{7137DBB2-D0C3-4D93-A804-0E64632881FB}">
      <dgm:prSet/>
      <dgm:spPr/>
      <dgm:t>
        <a:bodyPr/>
        <a:lstStyle/>
        <a:p>
          <a:endParaRPr lang="en-US" sz="2000"/>
        </a:p>
      </dgm:t>
    </dgm:pt>
    <dgm:pt modelId="{336A744D-A95C-4609-87AB-0184BA3D45CD}" type="sibTrans" cxnId="{7137DBB2-D0C3-4D93-A804-0E64632881FB}">
      <dgm:prSet/>
      <dgm:spPr/>
      <dgm:t>
        <a:bodyPr/>
        <a:lstStyle/>
        <a:p>
          <a:endParaRPr lang="en-US" sz="2000"/>
        </a:p>
      </dgm:t>
    </dgm:pt>
    <dgm:pt modelId="{5F9A5684-500C-408B-92A3-7CB29C57D97D}">
      <dgm:prSet custT="1"/>
      <dgm:spPr/>
      <dgm:t>
        <a:bodyPr/>
        <a:lstStyle/>
        <a:p>
          <a:r>
            <a:rPr lang="en-US" sz="1600" b="1" dirty="0"/>
            <a:t>Cut Leakage, Improve Loyalty</a:t>
          </a:r>
        </a:p>
        <a:p>
          <a:r>
            <a:rPr lang="en-US" sz="1600" b="1" dirty="0"/>
            <a:t>Increase RVUs via more complex or new pts</a:t>
          </a:r>
        </a:p>
        <a:p>
          <a:r>
            <a:rPr lang="en-US" sz="1600" b="1" dirty="0"/>
            <a:t>Cut Readmissions; Raise HEDIS/RAF Scores</a:t>
          </a:r>
        </a:p>
      </dgm:t>
    </dgm:pt>
    <dgm:pt modelId="{3241B15C-DD14-46F8-B955-E9710CBB3A7F}" type="parTrans" cxnId="{3D2CD1B2-2744-4F64-813D-DF3596D2E04B}">
      <dgm:prSet/>
      <dgm:spPr/>
      <dgm:t>
        <a:bodyPr/>
        <a:lstStyle/>
        <a:p>
          <a:endParaRPr lang="en-US" sz="2000"/>
        </a:p>
      </dgm:t>
    </dgm:pt>
    <dgm:pt modelId="{50D57CB0-D723-4D02-B50B-600990ABB784}" type="sibTrans" cxnId="{3D2CD1B2-2744-4F64-813D-DF3596D2E04B}">
      <dgm:prSet/>
      <dgm:spPr/>
      <dgm:t>
        <a:bodyPr/>
        <a:lstStyle/>
        <a:p>
          <a:endParaRPr lang="en-US" sz="2000"/>
        </a:p>
      </dgm:t>
    </dgm:pt>
    <dgm:pt modelId="{FC200533-A0A9-4594-B06E-F42FF33D996F}">
      <dgm:prSet custT="1"/>
      <dgm:spPr/>
      <dgm:t>
        <a:bodyPr/>
        <a:lstStyle/>
        <a:p>
          <a:endParaRPr lang="en-US" sz="1600" dirty="0"/>
        </a:p>
        <a:p>
          <a:r>
            <a:rPr lang="en-US" sz="1600" b="1" dirty="0"/>
            <a:t>Decrease ED &amp; UC Visits</a:t>
          </a:r>
        </a:p>
        <a:p>
          <a:r>
            <a:rPr lang="en-US" sz="1600" b="1" dirty="0"/>
            <a:t>Less Brick &amp; Mortar Space Needed</a:t>
          </a:r>
        </a:p>
        <a:p>
          <a:endParaRPr lang="en-US" sz="1600" dirty="0"/>
        </a:p>
      </dgm:t>
    </dgm:pt>
    <dgm:pt modelId="{DB4B3185-A020-45F1-BB62-C354A8AADD63}" type="sibTrans" cxnId="{90DA8396-851B-40C1-BCE4-4DE88676DC76}">
      <dgm:prSet/>
      <dgm:spPr/>
      <dgm:t>
        <a:bodyPr/>
        <a:lstStyle/>
        <a:p>
          <a:endParaRPr lang="en-US" sz="2000"/>
        </a:p>
      </dgm:t>
    </dgm:pt>
    <dgm:pt modelId="{18B33A41-246B-495A-8A94-5585B430B005}" type="parTrans" cxnId="{90DA8396-851B-40C1-BCE4-4DE88676DC76}">
      <dgm:prSet/>
      <dgm:spPr/>
      <dgm:t>
        <a:bodyPr/>
        <a:lstStyle/>
        <a:p>
          <a:endParaRPr lang="en-US" sz="2000"/>
        </a:p>
      </dgm:t>
    </dgm:pt>
    <dgm:pt modelId="{DF48BA87-A09A-410C-90DA-4C4A3CA5188E}">
      <dgm:prSet custT="1"/>
      <dgm:spPr/>
      <dgm:t>
        <a:bodyPr/>
        <a:lstStyle/>
        <a:p>
          <a:r>
            <a:rPr lang="en-US" sz="1600" b="1" dirty="0"/>
            <a:t>24/7 National Coverage</a:t>
          </a:r>
        </a:p>
        <a:p>
          <a:r>
            <a:rPr lang="en-US" sz="1600" b="1" dirty="0"/>
            <a:t>Scalability via Automation</a:t>
          </a:r>
        </a:p>
      </dgm:t>
    </dgm:pt>
    <dgm:pt modelId="{AC37E1FB-6041-4889-AC40-EF4D464EC315}" type="parTrans" cxnId="{2800B1D0-1B80-41F1-9CC5-C2280F173DA2}">
      <dgm:prSet/>
      <dgm:spPr/>
      <dgm:t>
        <a:bodyPr/>
        <a:lstStyle/>
        <a:p>
          <a:endParaRPr lang="en-US" sz="2000"/>
        </a:p>
      </dgm:t>
    </dgm:pt>
    <dgm:pt modelId="{E703F89A-5D08-49DA-AB98-6A1C7BF4E603}" type="sibTrans" cxnId="{2800B1D0-1B80-41F1-9CC5-C2280F173DA2}">
      <dgm:prSet/>
      <dgm:spPr/>
      <dgm:t>
        <a:bodyPr/>
        <a:lstStyle/>
        <a:p>
          <a:endParaRPr lang="en-US" sz="2000"/>
        </a:p>
      </dgm:t>
    </dgm:pt>
    <dgm:pt modelId="{6B3B8971-38DD-4437-922E-2004948DBE62}" type="pres">
      <dgm:prSet presAssocID="{3297B72A-4E7D-475A-A632-4054FEDB3591}" presName="Name0" presStyleCnt="0">
        <dgm:presLayoutVars>
          <dgm:dir/>
          <dgm:animLvl val="lvl"/>
          <dgm:resizeHandles val="exact"/>
        </dgm:presLayoutVars>
      </dgm:prSet>
      <dgm:spPr/>
    </dgm:pt>
    <dgm:pt modelId="{95B50A45-2728-4EC3-9137-57CBA9E10B5F}" type="pres">
      <dgm:prSet presAssocID="{A3FD965F-CF79-4B7E-A1FE-80D906E718AA}" presName="linNode" presStyleCnt="0"/>
      <dgm:spPr/>
    </dgm:pt>
    <dgm:pt modelId="{0721B79E-C840-4229-B9AC-6E6CACEB851A}" type="pres">
      <dgm:prSet presAssocID="{A3FD965F-CF79-4B7E-A1FE-80D906E718AA}" presName="parentText" presStyleLbl="node1" presStyleIdx="0" presStyleCnt="5" custScaleX="109425">
        <dgm:presLayoutVars>
          <dgm:chMax val="1"/>
          <dgm:bulletEnabled val="1"/>
        </dgm:presLayoutVars>
      </dgm:prSet>
      <dgm:spPr/>
    </dgm:pt>
    <dgm:pt modelId="{43E7FE2F-DE15-49AE-90D5-E0C7BC5B8A26}" type="pres">
      <dgm:prSet presAssocID="{C6F0C209-1E14-4EB5-B624-08ECEFD8B404}" presName="sp" presStyleCnt="0"/>
      <dgm:spPr/>
    </dgm:pt>
    <dgm:pt modelId="{4979BB43-EFE5-4C88-953F-6A947C2A32C0}" type="pres">
      <dgm:prSet presAssocID="{DF48BA87-A09A-410C-90DA-4C4A3CA5188E}" presName="linNode" presStyleCnt="0"/>
      <dgm:spPr/>
    </dgm:pt>
    <dgm:pt modelId="{66980410-5CF7-460E-AD33-FB23CFE0C614}" type="pres">
      <dgm:prSet presAssocID="{DF48BA87-A09A-410C-90DA-4C4A3CA5188E}" presName="parentText" presStyleLbl="node1" presStyleIdx="1" presStyleCnt="5" custScaleX="109425">
        <dgm:presLayoutVars>
          <dgm:chMax val="1"/>
          <dgm:bulletEnabled val="1"/>
        </dgm:presLayoutVars>
      </dgm:prSet>
      <dgm:spPr/>
    </dgm:pt>
    <dgm:pt modelId="{380D4782-D5D3-4D8F-ABAE-DE4846A49B96}" type="pres">
      <dgm:prSet presAssocID="{E703F89A-5D08-49DA-AB98-6A1C7BF4E603}" presName="sp" presStyleCnt="0"/>
      <dgm:spPr/>
    </dgm:pt>
    <dgm:pt modelId="{BC29EC8B-4D34-40B7-A7EC-FCF98F058D0D}" type="pres">
      <dgm:prSet presAssocID="{269315D4-3EAE-4932-8602-21CF7058BA7C}" presName="linNode" presStyleCnt="0"/>
      <dgm:spPr/>
    </dgm:pt>
    <dgm:pt modelId="{E4F6D969-F223-41E2-9E9E-B64BC0024AF9}" type="pres">
      <dgm:prSet presAssocID="{269315D4-3EAE-4932-8602-21CF7058BA7C}" presName="parentText" presStyleLbl="node1" presStyleIdx="2" presStyleCnt="5" custScaleX="109425">
        <dgm:presLayoutVars>
          <dgm:chMax val="1"/>
          <dgm:bulletEnabled val="1"/>
        </dgm:presLayoutVars>
      </dgm:prSet>
      <dgm:spPr/>
    </dgm:pt>
    <dgm:pt modelId="{8000162C-3513-4FD1-90AE-F45ED69BB8DD}" type="pres">
      <dgm:prSet presAssocID="{336A744D-A95C-4609-87AB-0184BA3D45CD}" presName="sp" presStyleCnt="0"/>
      <dgm:spPr/>
    </dgm:pt>
    <dgm:pt modelId="{B062BD9D-8BFC-4BA5-9D01-11FD9DFA05D8}" type="pres">
      <dgm:prSet presAssocID="{FC200533-A0A9-4594-B06E-F42FF33D996F}" presName="linNode" presStyleCnt="0"/>
      <dgm:spPr/>
    </dgm:pt>
    <dgm:pt modelId="{59C67C9C-F3F3-4754-9D6F-0D6AEBBCF3D6}" type="pres">
      <dgm:prSet presAssocID="{FC200533-A0A9-4594-B06E-F42FF33D996F}" presName="parentText" presStyleLbl="node1" presStyleIdx="3" presStyleCnt="5" custScaleX="109425">
        <dgm:presLayoutVars>
          <dgm:chMax val="1"/>
          <dgm:bulletEnabled val="1"/>
        </dgm:presLayoutVars>
      </dgm:prSet>
      <dgm:spPr/>
    </dgm:pt>
    <dgm:pt modelId="{FFE088E5-CDC8-479E-8DC1-AAD3AD95218E}" type="pres">
      <dgm:prSet presAssocID="{DB4B3185-A020-45F1-BB62-C354A8AADD63}" presName="sp" presStyleCnt="0"/>
      <dgm:spPr/>
    </dgm:pt>
    <dgm:pt modelId="{9C580906-AEDE-426C-A884-43988ACB276A}" type="pres">
      <dgm:prSet presAssocID="{5F9A5684-500C-408B-92A3-7CB29C57D97D}" presName="linNode" presStyleCnt="0"/>
      <dgm:spPr/>
    </dgm:pt>
    <dgm:pt modelId="{C5185380-5B9E-439A-B8C9-2ECDFA8C4851}" type="pres">
      <dgm:prSet presAssocID="{5F9A5684-500C-408B-92A3-7CB29C57D97D}" presName="parentText" presStyleLbl="node1" presStyleIdx="4" presStyleCnt="5" custScaleX="109425">
        <dgm:presLayoutVars>
          <dgm:chMax val="1"/>
          <dgm:bulletEnabled val="1"/>
        </dgm:presLayoutVars>
      </dgm:prSet>
      <dgm:spPr/>
    </dgm:pt>
  </dgm:ptLst>
  <dgm:cxnLst>
    <dgm:cxn modelId="{B18C0201-4DAB-4611-9478-B822CFB40671}" type="presOf" srcId="{5F9A5684-500C-408B-92A3-7CB29C57D97D}" destId="{C5185380-5B9E-439A-B8C9-2ECDFA8C4851}" srcOrd="0" destOrd="0" presId="urn:microsoft.com/office/officeart/2005/8/layout/vList5"/>
    <dgm:cxn modelId="{A68D9603-64A7-48D0-A6AC-9F1AEBEBBD6B}" type="presOf" srcId="{FC200533-A0A9-4594-B06E-F42FF33D996F}" destId="{59C67C9C-F3F3-4754-9D6F-0D6AEBBCF3D6}" srcOrd="0" destOrd="0" presId="urn:microsoft.com/office/officeart/2005/8/layout/vList5"/>
    <dgm:cxn modelId="{97389167-17E7-4199-BDFF-A15E8D5084AE}" type="presOf" srcId="{269315D4-3EAE-4932-8602-21CF7058BA7C}" destId="{E4F6D969-F223-41E2-9E9E-B64BC0024AF9}" srcOrd="0" destOrd="0" presId="urn:microsoft.com/office/officeart/2005/8/layout/vList5"/>
    <dgm:cxn modelId="{8B405E58-7E3D-4D6B-BCD2-B2FD2AC17651}" type="presOf" srcId="{A3FD965F-CF79-4B7E-A1FE-80D906E718AA}" destId="{0721B79E-C840-4229-B9AC-6E6CACEB851A}" srcOrd="0" destOrd="0" presId="urn:microsoft.com/office/officeart/2005/8/layout/vList5"/>
    <dgm:cxn modelId="{A20C1C87-C50F-4984-9331-D3389F9EC89A}" type="presOf" srcId="{DF48BA87-A09A-410C-90DA-4C4A3CA5188E}" destId="{66980410-5CF7-460E-AD33-FB23CFE0C614}" srcOrd="0" destOrd="0" presId="urn:microsoft.com/office/officeart/2005/8/layout/vList5"/>
    <dgm:cxn modelId="{90DA8396-851B-40C1-BCE4-4DE88676DC76}" srcId="{3297B72A-4E7D-475A-A632-4054FEDB3591}" destId="{FC200533-A0A9-4594-B06E-F42FF33D996F}" srcOrd="3" destOrd="0" parTransId="{18B33A41-246B-495A-8A94-5585B430B005}" sibTransId="{DB4B3185-A020-45F1-BB62-C354A8AADD63}"/>
    <dgm:cxn modelId="{35E21BAE-A4DE-42E7-AB05-FA0BC4AD0AEB}" srcId="{3297B72A-4E7D-475A-A632-4054FEDB3591}" destId="{A3FD965F-CF79-4B7E-A1FE-80D906E718AA}" srcOrd="0" destOrd="0" parTransId="{2760769E-0932-4B7E-B2AB-C48AD52735B2}" sibTransId="{C6F0C209-1E14-4EB5-B624-08ECEFD8B404}"/>
    <dgm:cxn modelId="{3D2CD1B2-2744-4F64-813D-DF3596D2E04B}" srcId="{3297B72A-4E7D-475A-A632-4054FEDB3591}" destId="{5F9A5684-500C-408B-92A3-7CB29C57D97D}" srcOrd="4" destOrd="0" parTransId="{3241B15C-DD14-46F8-B955-E9710CBB3A7F}" sibTransId="{50D57CB0-D723-4D02-B50B-600990ABB784}"/>
    <dgm:cxn modelId="{7137DBB2-D0C3-4D93-A804-0E64632881FB}" srcId="{3297B72A-4E7D-475A-A632-4054FEDB3591}" destId="{269315D4-3EAE-4932-8602-21CF7058BA7C}" srcOrd="2" destOrd="0" parTransId="{96FDE087-F8AE-476B-A86C-49C96B777D01}" sibTransId="{336A744D-A95C-4609-87AB-0184BA3D45CD}"/>
    <dgm:cxn modelId="{0A74D4B6-C667-4DAB-B279-419701FC7807}" type="presOf" srcId="{3297B72A-4E7D-475A-A632-4054FEDB3591}" destId="{6B3B8971-38DD-4437-922E-2004948DBE62}" srcOrd="0" destOrd="0" presId="urn:microsoft.com/office/officeart/2005/8/layout/vList5"/>
    <dgm:cxn modelId="{2800B1D0-1B80-41F1-9CC5-C2280F173DA2}" srcId="{3297B72A-4E7D-475A-A632-4054FEDB3591}" destId="{DF48BA87-A09A-410C-90DA-4C4A3CA5188E}" srcOrd="1" destOrd="0" parTransId="{AC37E1FB-6041-4889-AC40-EF4D464EC315}" sibTransId="{E703F89A-5D08-49DA-AB98-6A1C7BF4E603}"/>
    <dgm:cxn modelId="{585DA2AF-A39A-4EE6-A03C-72B4AA3E8CE4}" type="presParOf" srcId="{6B3B8971-38DD-4437-922E-2004948DBE62}" destId="{95B50A45-2728-4EC3-9137-57CBA9E10B5F}" srcOrd="0" destOrd="0" presId="urn:microsoft.com/office/officeart/2005/8/layout/vList5"/>
    <dgm:cxn modelId="{C5034BF9-07B0-4A9B-A9B8-41D0D8B1B0B7}" type="presParOf" srcId="{95B50A45-2728-4EC3-9137-57CBA9E10B5F}" destId="{0721B79E-C840-4229-B9AC-6E6CACEB851A}" srcOrd="0" destOrd="0" presId="urn:microsoft.com/office/officeart/2005/8/layout/vList5"/>
    <dgm:cxn modelId="{97CD4560-0B64-468A-A463-364E0774159D}" type="presParOf" srcId="{6B3B8971-38DD-4437-922E-2004948DBE62}" destId="{43E7FE2F-DE15-49AE-90D5-E0C7BC5B8A26}" srcOrd="1" destOrd="0" presId="urn:microsoft.com/office/officeart/2005/8/layout/vList5"/>
    <dgm:cxn modelId="{2CD5B606-E965-4720-AE14-F242A292AB98}" type="presParOf" srcId="{6B3B8971-38DD-4437-922E-2004948DBE62}" destId="{4979BB43-EFE5-4C88-953F-6A947C2A32C0}" srcOrd="2" destOrd="0" presId="urn:microsoft.com/office/officeart/2005/8/layout/vList5"/>
    <dgm:cxn modelId="{105037CE-DA70-4411-B289-28FFB89B9158}" type="presParOf" srcId="{4979BB43-EFE5-4C88-953F-6A947C2A32C0}" destId="{66980410-5CF7-460E-AD33-FB23CFE0C614}" srcOrd="0" destOrd="0" presId="urn:microsoft.com/office/officeart/2005/8/layout/vList5"/>
    <dgm:cxn modelId="{7C9872C9-378A-4FA6-B11F-9758472613EA}" type="presParOf" srcId="{6B3B8971-38DD-4437-922E-2004948DBE62}" destId="{380D4782-D5D3-4D8F-ABAE-DE4846A49B96}" srcOrd="3" destOrd="0" presId="urn:microsoft.com/office/officeart/2005/8/layout/vList5"/>
    <dgm:cxn modelId="{57EDDA3C-11F8-4EDC-837C-7C7052EE3A44}" type="presParOf" srcId="{6B3B8971-38DD-4437-922E-2004948DBE62}" destId="{BC29EC8B-4D34-40B7-A7EC-FCF98F058D0D}" srcOrd="4" destOrd="0" presId="urn:microsoft.com/office/officeart/2005/8/layout/vList5"/>
    <dgm:cxn modelId="{D634A6E5-5548-4766-8966-CE38C2A242DF}" type="presParOf" srcId="{BC29EC8B-4D34-40B7-A7EC-FCF98F058D0D}" destId="{E4F6D969-F223-41E2-9E9E-B64BC0024AF9}" srcOrd="0" destOrd="0" presId="urn:microsoft.com/office/officeart/2005/8/layout/vList5"/>
    <dgm:cxn modelId="{34ED73AF-D01E-428E-BB0E-C61458BF7869}" type="presParOf" srcId="{6B3B8971-38DD-4437-922E-2004948DBE62}" destId="{8000162C-3513-4FD1-90AE-F45ED69BB8DD}" srcOrd="5" destOrd="0" presId="urn:microsoft.com/office/officeart/2005/8/layout/vList5"/>
    <dgm:cxn modelId="{30E56468-F1F7-4E62-A0D1-022373D8248C}" type="presParOf" srcId="{6B3B8971-38DD-4437-922E-2004948DBE62}" destId="{B062BD9D-8BFC-4BA5-9D01-11FD9DFA05D8}" srcOrd="6" destOrd="0" presId="urn:microsoft.com/office/officeart/2005/8/layout/vList5"/>
    <dgm:cxn modelId="{6E5A2FDA-25A3-4BFC-A56E-DAF9D4970530}" type="presParOf" srcId="{B062BD9D-8BFC-4BA5-9D01-11FD9DFA05D8}" destId="{59C67C9C-F3F3-4754-9D6F-0D6AEBBCF3D6}" srcOrd="0" destOrd="0" presId="urn:microsoft.com/office/officeart/2005/8/layout/vList5"/>
    <dgm:cxn modelId="{E83E09B2-B901-47C3-A4AA-E2A30AB91706}" type="presParOf" srcId="{6B3B8971-38DD-4437-922E-2004948DBE62}" destId="{FFE088E5-CDC8-479E-8DC1-AAD3AD95218E}" srcOrd="7" destOrd="0" presId="urn:microsoft.com/office/officeart/2005/8/layout/vList5"/>
    <dgm:cxn modelId="{04F650B1-1786-43A4-86F2-7790B83333D8}" type="presParOf" srcId="{6B3B8971-38DD-4437-922E-2004948DBE62}" destId="{9C580906-AEDE-426C-A884-43988ACB276A}" srcOrd="8" destOrd="0" presId="urn:microsoft.com/office/officeart/2005/8/layout/vList5"/>
    <dgm:cxn modelId="{FE6E9AB0-06D7-4C8F-9876-0608A51A1EE9}" type="presParOf" srcId="{9C580906-AEDE-426C-A884-43988ACB276A}" destId="{C5185380-5B9E-439A-B8C9-2ECDFA8C485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CE6E5-1D80-4AA6-8B09-5972D0A898C6}">
      <dsp:nvSpPr>
        <dsp:cNvPr id="0" name=""/>
        <dsp:cNvSpPr/>
      </dsp:nvSpPr>
      <dsp:spPr>
        <a:xfrm>
          <a:off x="3509772" y="2067"/>
          <a:ext cx="3948493" cy="90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Patient Experience</a:t>
          </a:r>
        </a:p>
      </dsp:txBody>
      <dsp:txXfrm>
        <a:off x="3553891" y="46186"/>
        <a:ext cx="3860255" cy="815536"/>
      </dsp:txXfrm>
    </dsp:sp>
    <dsp:sp modelId="{35CC988B-C62E-4DBE-9124-809C6259AD89}">
      <dsp:nvSpPr>
        <dsp:cNvPr id="0" name=""/>
        <dsp:cNvSpPr/>
      </dsp:nvSpPr>
      <dsp:spPr>
        <a:xfrm>
          <a:off x="3509772" y="951030"/>
          <a:ext cx="3948493" cy="90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Access</a:t>
          </a:r>
        </a:p>
      </dsp:txBody>
      <dsp:txXfrm>
        <a:off x="3553891" y="995149"/>
        <a:ext cx="3860255" cy="815536"/>
      </dsp:txXfrm>
    </dsp:sp>
    <dsp:sp modelId="{0721B79E-C840-4229-B9AC-6E6CACEB851A}">
      <dsp:nvSpPr>
        <dsp:cNvPr id="0" name=""/>
        <dsp:cNvSpPr/>
      </dsp:nvSpPr>
      <dsp:spPr>
        <a:xfrm>
          <a:off x="3509772" y="1899993"/>
          <a:ext cx="3948493" cy="90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Quality </a:t>
          </a:r>
        </a:p>
      </dsp:txBody>
      <dsp:txXfrm>
        <a:off x="3553891" y="1944112"/>
        <a:ext cx="3860255" cy="815536"/>
      </dsp:txXfrm>
    </dsp:sp>
    <dsp:sp modelId="{C5185380-5B9E-439A-B8C9-2ECDFA8C4851}">
      <dsp:nvSpPr>
        <dsp:cNvPr id="0" name=""/>
        <dsp:cNvSpPr/>
      </dsp:nvSpPr>
      <dsp:spPr>
        <a:xfrm>
          <a:off x="3509772" y="2848957"/>
          <a:ext cx="3948493" cy="90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Decrease Cost</a:t>
          </a:r>
        </a:p>
      </dsp:txBody>
      <dsp:txXfrm>
        <a:off x="3553891" y="2893076"/>
        <a:ext cx="3860255" cy="815536"/>
      </dsp:txXfrm>
    </dsp:sp>
    <dsp:sp modelId="{E643291A-02D9-43CB-836C-DEB9C9BCC7C8}">
      <dsp:nvSpPr>
        <dsp:cNvPr id="0" name=""/>
        <dsp:cNvSpPr/>
      </dsp:nvSpPr>
      <dsp:spPr>
        <a:xfrm>
          <a:off x="3509772" y="3797920"/>
          <a:ext cx="3948493" cy="90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Increase </a:t>
          </a:r>
          <a:r>
            <a:rPr lang="en-US" sz="3700" kern="1200" dirty="0"/>
            <a:t>Revenue</a:t>
          </a:r>
        </a:p>
      </dsp:txBody>
      <dsp:txXfrm>
        <a:off x="3553891" y="3842039"/>
        <a:ext cx="3860255" cy="815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1B79E-C840-4229-B9AC-6E6CACEB851A}">
      <dsp:nvSpPr>
        <dsp:cNvPr id="0" name=""/>
        <dsp:cNvSpPr/>
      </dsp:nvSpPr>
      <dsp:spPr>
        <a:xfrm>
          <a:off x="3323699" y="2067"/>
          <a:ext cx="4320639" cy="903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/>
            <a:t>Online Visits in under 10 minutes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/>
            <a:t>Board-certified Providers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Trained on “Web-side Manner”</a:t>
          </a:r>
          <a:endParaRPr lang="en-US" sz="1600" kern="1200" dirty="0"/>
        </a:p>
      </dsp:txBody>
      <dsp:txXfrm>
        <a:off x="3367818" y="46186"/>
        <a:ext cx="4232401" cy="815536"/>
      </dsp:txXfrm>
    </dsp:sp>
    <dsp:sp modelId="{66980410-5CF7-460E-AD33-FB23CFE0C614}">
      <dsp:nvSpPr>
        <dsp:cNvPr id="0" name=""/>
        <dsp:cNvSpPr/>
      </dsp:nvSpPr>
      <dsp:spPr>
        <a:xfrm>
          <a:off x="3323699" y="951030"/>
          <a:ext cx="4320639" cy="903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24/7 National Coverage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Scalability via Automation</a:t>
          </a:r>
        </a:p>
      </dsp:txBody>
      <dsp:txXfrm>
        <a:off x="3367818" y="995149"/>
        <a:ext cx="4232401" cy="815536"/>
      </dsp:txXfrm>
    </dsp:sp>
    <dsp:sp modelId="{E4F6D969-F223-41E2-9E9E-B64BC0024AF9}">
      <dsp:nvSpPr>
        <dsp:cNvPr id="0" name=""/>
        <dsp:cNvSpPr/>
      </dsp:nvSpPr>
      <dsp:spPr>
        <a:xfrm>
          <a:off x="3323699" y="1899993"/>
          <a:ext cx="4320639" cy="903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Evidence Based Guidelines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Ongoing Chart Review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Machine Learning</a:t>
          </a:r>
        </a:p>
      </dsp:txBody>
      <dsp:txXfrm>
        <a:off x="3367818" y="1944112"/>
        <a:ext cx="4232401" cy="815536"/>
      </dsp:txXfrm>
    </dsp:sp>
    <dsp:sp modelId="{59C67C9C-F3F3-4754-9D6F-0D6AEBBCF3D6}">
      <dsp:nvSpPr>
        <dsp:cNvPr id="0" name=""/>
        <dsp:cNvSpPr/>
      </dsp:nvSpPr>
      <dsp:spPr>
        <a:xfrm>
          <a:off x="3323699" y="2848957"/>
          <a:ext cx="4320639" cy="903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Decrease ED &amp; UC Visits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Less Brick &amp; Mortar Space Needed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367818" y="2893076"/>
        <a:ext cx="4232401" cy="815536"/>
      </dsp:txXfrm>
    </dsp:sp>
    <dsp:sp modelId="{C5185380-5B9E-439A-B8C9-2ECDFA8C4851}">
      <dsp:nvSpPr>
        <dsp:cNvPr id="0" name=""/>
        <dsp:cNvSpPr/>
      </dsp:nvSpPr>
      <dsp:spPr>
        <a:xfrm>
          <a:off x="3323699" y="3797920"/>
          <a:ext cx="4320639" cy="903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Cut Leakage, Improve Loyalty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 RVUs via more complex or new pts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Cut Readmissions; Raise HEDIS/RAF Scores</a:t>
          </a:r>
        </a:p>
      </dsp:txBody>
      <dsp:txXfrm>
        <a:off x="3367818" y="3842039"/>
        <a:ext cx="4232401" cy="81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50E51-BA1D-EF4D-9ED7-6262CC8AC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2AEB5-FCA7-2440-8AB8-582834087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BB12-432D-4847-9BEF-0A4D0ABD8E63}" type="datetimeFigureOut">
              <a:rPr lang="en-US" smtClean="0">
                <a:latin typeface="Open Sans" panose="020B0606030504020204" pitchFamily="34" charset="0"/>
              </a:rPr>
              <a:t>11/15/2018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0AF8-86D6-3740-9481-BC0D2DB96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42BD8-89B3-8544-BB02-DFAF11116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4493-7D74-2B4C-9BAB-2808EFC95B36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09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32AED4B0-3FB3-B743-AD64-AA950E52A73A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779063D6-04DF-1D40-BC7F-EC8BE671D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9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Increased patient satisfaction and experience </a:t>
            </a:r>
          </a:p>
          <a:p>
            <a:pPr lvl="0"/>
            <a:r>
              <a:rPr lang="en-US" dirty="0"/>
              <a:t>Continue to improve the accessibility, quality and convenience</a:t>
            </a:r>
          </a:p>
          <a:p>
            <a:pPr lvl="0"/>
            <a:r>
              <a:rPr lang="en-US" dirty="0"/>
              <a:t>Enhance access for higher acuity consultations </a:t>
            </a:r>
          </a:p>
          <a:p>
            <a:pPr lvl="0"/>
            <a:r>
              <a:rPr lang="en-US" dirty="0"/>
              <a:t>Provide a cost-efficient delivery model to Customers </a:t>
            </a:r>
          </a:p>
          <a:p>
            <a:pPr lvl="1"/>
            <a:r>
              <a:rPr lang="en-US" dirty="0"/>
              <a:t>Initial focus on primary care, chronic condition management, urgent care visits and medication management consults</a:t>
            </a:r>
          </a:p>
          <a:p>
            <a:pPr lvl="0"/>
            <a:r>
              <a:rPr lang="en-US" dirty="0"/>
              <a:t>New patient acquisition </a:t>
            </a:r>
          </a:p>
          <a:p>
            <a:pPr lvl="0"/>
            <a:r>
              <a:rPr lang="en-US" dirty="0"/>
              <a:t>Return on investment/Decrease medical costs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063D6-04DF-1D40-BC7F-EC8BE671DB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9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C3A196-B79A-8342-B3F3-BB34FF5CE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28236" y="-190337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42BD7E-8E88-5A4F-8161-769C1B0D318B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8BB81A-8244-BA4A-A2CA-40AFE80DF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5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1DBB2-9759-1141-AE58-725142191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0501" y="0"/>
            <a:ext cx="7639812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76880-5DE8-BA43-85D6-6FEE85FB526B}"/>
              </a:ext>
            </a:extLst>
          </p:cNvPr>
          <p:cNvSpPr/>
          <p:nvPr/>
        </p:nvSpPr>
        <p:spPr>
          <a:xfrm>
            <a:off x="1403247" y="0"/>
            <a:ext cx="6294508" cy="68774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  <a:effectLst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193666-E454-DB42-8EC2-5CCE3FE55592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8875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FEF5D-1D7F-B742-B1FD-6E5FEEFE7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3454" y="1156997"/>
            <a:ext cx="7038277" cy="5701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56665-E74D-284C-B017-E85EF6CAFB71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74890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0C821-172F-C64C-A915-544DA0A5F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6388"/>
            <a:ext cx="10968038" cy="4703762"/>
          </a:xfrm>
        </p:spPr>
        <p:txBody>
          <a:bodyPr/>
          <a:lstStyle>
            <a:lvl1pPr marL="342900" indent="-342900">
              <a:tabLst/>
              <a:defRPr/>
            </a:lvl1pPr>
            <a:lvl2pPr marL="806450" indent="-349250">
              <a:tabLst/>
              <a:defRPr/>
            </a:lvl2pPr>
            <a:lvl3pPr marL="1260475" indent="-346075">
              <a:tabLst/>
              <a:defRPr/>
            </a:lvl3pPr>
            <a:lvl4pPr marL="1714500" indent="-342900">
              <a:tabLst/>
              <a:defRPr/>
            </a:lvl4pPr>
            <a:lvl5pPr marL="2178050" indent="-34925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533B2-8767-8A45-8013-80039E025936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33046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08923"/>
            <a:ext cx="10967942" cy="370425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D40B6-1986-954A-BCD7-EE7EE4983757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761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08923"/>
            <a:ext cx="10967942" cy="370425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39EA7-F84F-EC41-B6EC-27B417E6D071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77757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EC030CC-D403-FC46-B865-8B915C82652F}"/>
              </a:ext>
            </a:extLst>
          </p:cNvPr>
          <p:cNvGrpSpPr/>
          <p:nvPr userDrawn="1"/>
        </p:nvGrpSpPr>
        <p:grpSpPr>
          <a:xfrm>
            <a:off x="1838623" y="0"/>
            <a:ext cx="10353103" cy="5943494"/>
            <a:chOff x="1838623" y="0"/>
            <a:chExt cx="10353103" cy="59434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407236B-BDC9-8748-BF67-172E7DA2B4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3873"/>
            <a:stretch/>
          </p:blipFill>
          <p:spPr>
            <a:xfrm>
              <a:off x="1840493" y="0"/>
              <a:ext cx="10351233" cy="594349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FA70-2A4C-D84D-A38B-DA2B1617F984}"/>
                </a:ext>
              </a:extLst>
            </p:cNvPr>
            <p:cNvSpPr/>
            <p:nvPr userDrawn="1"/>
          </p:nvSpPr>
          <p:spPr>
            <a:xfrm>
              <a:off x="1840493" y="0"/>
              <a:ext cx="5987665" cy="59434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044C95-D61D-ED47-AF20-3EFD0C4FCE11}"/>
                </a:ext>
              </a:extLst>
            </p:cNvPr>
            <p:cNvSpPr/>
            <p:nvPr userDrawn="1"/>
          </p:nvSpPr>
          <p:spPr>
            <a:xfrm>
              <a:off x="1838623" y="0"/>
              <a:ext cx="3173038" cy="59434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4579815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4629306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2CA474-26CE-F849-9825-6841474C0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9A95DFB-1D1C-9B42-BF8E-62EC3AB80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3632E-C28C-AB45-987D-4B5BD273186A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09036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CCD6EF-8DE4-E246-BCDE-D184605EC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72" b="3738"/>
          <a:stretch/>
        </p:blipFill>
        <p:spPr>
          <a:xfrm>
            <a:off x="-24452" y="1"/>
            <a:ext cx="12217113" cy="7287848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89404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308ED2-B382-8046-8C96-957D15D59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E2E99-1881-1248-B398-4D5899C819B5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5796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6F6E19-EE91-734C-B85B-0C0E043B3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50" b="4788"/>
          <a:stretch/>
        </p:blipFill>
        <p:spPr>
          <a:xfrm>
            <a:off x="0" y="0"/>
            <a:ext cx="12260509" cy="7287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057057-48A1-3D45-905D-6392DD90B3F5}"/>
              </a:ext>
            </a:extLst>
          </p:cNvPr>
          <p:cNvSpPr/>
          <p:nvPr userDrawn="1"/>
        </p:nvSpPr>
        <p:spPr>
          <a:xfrm>
            <a:off x="-1" y="4"/>
            <a:ext cx="6046237" cy="6328437"/>
          </a:xfrm>
          <a:prstGeom prst="rect">
            <a:avLst/>
          </a:prstGeom>
          <a:gradFill>
            <a:gsLst>
              <a:gs pos="77000">
                <a:schemeClr val="bg1">
                  <a:alpha val="85000"/>
                </a:schemeClr>
              </a:gs>
              <a:gs pos="8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923493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49758C-6398-A14E-9C35-83F8ADE13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A3671-1FA4-4847-AA3D-6EAEFF5AAE5E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3337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C54F99-7465-3646-9392-C575F3338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1260888" y="0"/>
            <a:ext cx="10931773" cy="72878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E0C379-95AC-CD42-B658-7B075E4F4499}"/>
              </a:ext>
            </a:extLst>
          </p:cNvPr>
          <p:cNvSpPr/>
          <p:nvPr userDrawn="1"/>
        </p:nvSpPr>
        <p:spPr>
          <a:xfrm>
            <a:off x="1259953" y="4"/>
            <a:ext cx="1735496" cy="6328437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D0C6A9-017D-1649-91F3-A9AC4B811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D63BA-7785-054E-8453-7202159CF638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59053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5CA44-9665-AA4D-BD92-C12C9C486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41"/>
          <a:stretch/>
        </p:blipFill>
        <p:spPr>
          <a:xfrm>
            <a:off x="-24452" y="-1"/>
            <a:ext cx="12216178" cy="7038917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EA69A37-C155-F44A-B677-6600E340D40A}"/>
              </a:ext>
            </a:extLst>
          </p:cNvPr>
          <p:cNvSpPr/>
          <p:nvPr userDrawn="1"/>
        </p:nvSpPr>
        <p:spPr>
          <a:xfrm rot="19800000">
            <a:off x="-2237567" y="-1884719"/>
            <a:ext cx="12500261" cy="5494961"/>
          </a:xfrm>
          <a:custGeom>
            <a:avLst/>
            <a:gdLst>
              <a:gd name="connsiteX0" fmla="*/ 2235440 w 8759922"/>
              <a:gd name="connsiteY0" fmla="*/ 0 h 3850754"/>
              <a:gd name="connsiteX1" fmla="*/ 8759922 w 8759922"/>
              <a:gd name="connsiteY1" fmla="*/ 3766911 h 3850754"/>
              <a:gd name="connsiteX2" fmla="*/ 8759922 w 8759922"/>
              <a:gd name="connsiteY2" fmla="*/ 3850754 h 3850754"/>
              <a:gd name="connsiteX3" fmla="*/ 0 w 8759922"/>
              <a:gd name="connsiteY3" fmla="*/ 3850754 h 3850754"/>
              <a:gd name="connsiteX4" fmla="*/ 2223234 w 8759922"/>
              <a:gd name="connsiteY4" fmla="*/ 0 h 38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9922" h="3850754">
                <a:moveTo>
                  <a:pt x="2235440" y="0"/>
                </a:moveTo>
                <a:lnTo>
                  <a:pt x="8759922" y="3766911"/>
                </a:lnTo>
                <a:lnTo>
                  <a:pt x="8759922" y="3850754"/>
                </a:lnTo>
                <a:lnTo>
                  <a:pt x="0" y="3850754"/>
                </a:lnTo>
                <a:lnTo>
                  <a:pt x="22232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893E0-D30F-FA4B-9577-2DE7BD5EC820}"/>
              </a:ext>
            </a:extLst>
          </p:cNvPr>
          <p:cNvSpPr/>
          <p:nvPr userDrawn="1"/>
        </p:nvSpPr>
        <p:spPr>
          <a:xfrm>
            <a:off x="-24452" y="5009663"/>
            <a:ext cx="12216178" cy="1917436"/>
          </a:xfrm>
          <a:custGeom>
            <a:avLst/>
            <a:gdLst>
              <a:gd name="connsiteX0" fmla="*/ 0 w 12602901"/>
              <a:gd name="connsiteY0" fmla="*/ 0 h 1978136"/>
              <a:gd name="connsiteX1" fmla="*/ 293213 w 12602901"/>
              <a:gd name="connsiteY1" fmla="*/ 112146 h 1978136"/>
              <a:gd name="connsiteX2" fmla="*/ 6302415 w 12602901"/>
              <a:gd name="connsiteY2" fmla="*/ 1002722 h 1978136"/>
              <a:gd name="connsiteX3" fmla="*/ 12311616 w 12602901"/>
              <a:gd name="connsiteY3" fmla="*/ 112146 h 1978136"/>
              <a:gd name="connsiteX4" fmla="*/ 12602901 w 12602901"/>
              <a:gd name="connsiteY4" fmla="*/ 737 h 1978136"/>
              <a:gd name="connsiteX5" fmla="*/ 12602901 w 12602901"/>
              <a:gd name="connsiteY5" fmla="*/ 1978136 h 1978136"/>
              <a:gd name="connsiteX6" fmla="*/ 0 w 12602901"/>
              <a:gd name="connsiteY6" fmla="*/ 1978136 h 19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2901" h="1978136">
                <a:moveTo>
                  <a:pt x="0" y="0"/>
                </a:moveTo>
                <a:lnTo>
                  <a:pt x="293213" y="112146"/>
                </a:lnTo>
                <a:cubicBezTo>
                  <a:pt x="1818236" y="661609"/>
                  <a:pt x="3947094" y="1002722"/>
                  <a:pt x="6302415" y="1002722"/>
                </a:cubicBezTo>
                <a:cubicBezTo>
                  <a:pt x="8657736" y="1002722"/>
                  <a:pt x="10786593" y="661609"/>
                  <a:pt x="12311616" y="112146"/>
                </a:cubicBezTo>
                <a:lnTo>
                  <a:pt x="12602901" y="737"/>
                </a:lnTo>
                <a:lnTo>
                  <a:pt x="12602901" y="1978136"/>
                </a:lnTo>
                <a:lnTo>
                  <a:pt x="0" y="19781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5A3A04-67E3-344C-B116-D3AEA8CA0B6F}"/>
              </a:ext>
            </a:extLst>
          </p:cNvPr>
          <p:cNvSpPr/>
          <p:nvPr userDrawn="1"/>
        </p:nvSpPr>
        <p:spPr>
          <a:xfrm>
            <a:off x="-24452" y="5059154"/>
            <a:ext cx="12218048" cy="2228694"/>
          </a:xfrm>
          <a:custGeom>
            <a:avLst/>
            <a:gdLst>
              <a:gd name="connsiteX0" fmla="*/ 0 w 12783671"/>
              <a:gd name="connsiteY0" fmla="*/ 0 h 2299247"/>
              <a:gd name="connsiteX1" fmla="*/ 1119 w 12783671"/>
              <a:gd name="connsiteY1" fmla="*/ 0 h 2299247"/>
              <a:gd name="connsiteX2" fmla="*/ 34545 w 12783671"/>
              <a:gd name="connsiteY2" fmla="*/ 21204 h 2299247"/>
              <a:gd name="connsiteX3" fmla="*/ 6391835 w 12783671"/>
              <a:gd name="connsiteY3" fmla="*/ 1323833 h 2299247"/>
              <a:gd name="connsiteX4" fmla="*/ 12749125 w 12783671"/>
              <a:gd name="connsiteY4" fmla="*/ 21204 h 2299247"/>
              <a:gd name="connsiteX5" fmla="*/ 12782551 w 12783671"/>
              <a:gd name="connsiteY5" fmla="*/ 0 h 2299247"/>
              <a:gd name="connsiteX6" fmla="*/ 12783671 w 12783671"/>
              <a:gd name="connsiteY6" fmla="*/ 0 h 2299247"/>
              <a:gd name="connsiteX7" fmla="*/ 12783671 w 12783671"/>
              <a:gd name="connsiteY7" fmla="*/ 2299247 h 2299247"/>
              <a:gd name="connsiteX8" fmla="*/ 0 w 12783671"/>
              <a:gd name="connsiteY8" fmla="*/ 2299247 h 22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83671" h="2299247">
                <a:moveTo>
                  <a:pt x="0" y="0"/>
                </a:moveTo>
                <a:lnTo>
                  <a:pt x="1119" y="0"/>
                </a:lnTo>
                <a:lnTo>
                  <a:pt x="34545" y="21204"/>
                </a:lnTo>
                <a:cubicBezTo>
                  <a:pt x="1412294" y="807117"/>
                  <a:pt x="3745483" y="1323833"/>
                  <a:pt x="6391835" y="1323833"/>
                </a:cubicBezTo>
                <a:cubicBezTo>
                  <a:pt x="9038187" y="1323833"/>
                  <a:pt x="11371376" y="807117"/>
                  <a:pt x="12749125" y="21204"/>
                </a:cubicBezTo>
                <a:lnTo>
                  <a:pt x="12782551" y="0"/>
                </a:lnTo>
                <a:lnTo>
                  <a:pt x="12783671" y="0"/>
                </a:lnTo>
                <a:lnTo>
                  <a:pt x="12783671" y="2299247"/>
                </a:lnTo>
                <a:lnTo>
                  <a:pt x="0" y="2299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1F6FED9-3015-9041-9FBF-FD594196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04" y="764136"/>
            <a:ext cx="2743200" cy="781878"/>
          </a:xfrm>
          <a:prstGeom prst="rect">
            <a:avLst/>
          </a:prstGeom>
          <a:effectLst>
            <a:glow rad="1016000">
              <a:schemeClr val="bg1">
                <a:alpha val="70000"/>
              </a:schemeClr>
            </a:glo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0BA53D-E159-A84E-B0C9-0852AFEF0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2826087"/>
            <a:ext cx="4300381" cy="1735885"/>
          </a:xfrm>
          <a:effectLst/>
        </p:spPr>
        <p:txBody>
          <a:bodyPr anchor="t"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233F0-C1EA-1B4D-8A35-D8BED9C3FB43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345936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171A96-C7CA-4C43-9D3F-BEEB9E20C782}"/>
              </a:ext>
            </a:extLst>
          </p:cNvPr>
          <p:cNvGrpSpPr/>
          <p:nvPr userDrawn="1"/>
        </p:nvGrpSpPr>
        <p:grpSpPr>
          <a:xfrm>
            <a:off x="6760564" y="586645"/>
            <a:ext cx="5431436" cy="6271355"/>
            <a:chOff x="6732417" y="1583384"/>
            <a:chExt cx="5431436" cy="6271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CA23EC-1E79-2E48-B8FD-3B6869644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158"/>
            <a:stretch/>
          </p:blipFill>
          <p:spPr>
            <a:xfrm>
              <a:off x="6732417" y="1583384"/>
              <a:ext cx="5431436" cy="627135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0F7561-704B-5B45-9CB4-70C23EF1174C}"/>
                </a:ext>
              </a:extLst>
            </p:cNvPr>
            <p:cNvSpPr/>
            <p:nvPr userDrawn="1"/>
          </p:nvSpPr>
          <p:spPr>
            <a:xfrm>
              <a:off x="6732417" y="1583384"/>
              <a:ext cx="1272332" cy="62713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D950D2E7-09B8-B747-8A2A-027B73C23A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4623" y="4734965"/>
            <a:ext cx="393177" cy="70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D525A5-DC33-334F-85EB-C62C75232E7C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8869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8B2E73-A5AF-124F-A88A-1F52946D4C4E}"/>
              </a:ext>
            </a:extLst>
          </p:cNvPr>
          <p:cNvGrpSpPr/>
          <p:nvPr userDrawn="1"/>
        </p:nvGrpSpPr>
        <p:grpSpPr>
          <a:xfrm>
            <a:off x="1657410" y="539661"/>
            <a:ext cx="10534590" cy="6328437"/>
            <a:chOff x="1657410" y="539661"/>
            <a:chExt cx="10534590" cy="63284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6CC00-B9ED-8B4F-9F3C-49CDC9D3C0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57410" y="942392"/>
              <a:ext cx="10534590" cy="592570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7168D9-5B0F-3F4F-AAC1-936C3827CE19}"/>
                </a:ext>
              </a:extLst>
            </p:cNvPr>
            <p:cNvSpPr/>
            <p:nvPr userDrawn="1"/>
          </p:nvSpPr>
          <p:spPr>
            <a:xfrm>
              <a:off x="3406358" y="539661"/>
              <a:ext cx="4282431" cy="6328437"/>
            </a:xfrm>
            <a:prstGeom prst="rect">
              <a:avLst/>
            </a:prstGeom>
            <a:gradFill>
              <a:gsLst>
                <a:gs pos="3600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C82CBA-BEE3-0544-88E1-CE76DFFF996A}"/>
                </a:ext>
              </a:extLst>
            </p:cNvPr>
            <p:cNvSpPr/>
            <p:nvPr userDrawn="1"/>
          </p:nvSpPr>
          <p:spPr>
            <a:xfrm rot="5400000">
              <a:off x="7944166" y="-2802999"/>
              <a:ext cx="502441" cy="7993223"/>
            </a:xfrm>
            <a:prstGeom prst="rect">
              <a:avLst/>
            </a:prstGeom>
            <a:gradFill>
              <a:gsLst>
                <a:gs pos="36000">
                  <a:schemeClr val="bg1">
                    <a:alpha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CDCCDBA-0BEF-1C4E-9761-2D15669A7A8A}"/>
              </a:ext>
            </a:extLst>
          </p:cNvPr>
          <p:cNvSpPr txBox="1">
            <a:spLocks/>
          </p:cNvSpPr>
          <p:nvPr userDrawn="1"/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B68D41-F70B-F744-9A6E-C5D9DC890D9E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A0633-CD9A-8A48-99BA-C8A148A736CA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16465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1DBB2-9759-1141-AE58-725142191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8785" y="365124"/>
            <a:ext cx="6733111" cy="649287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C308BD-0BF7-6845-B43E-214F9C27798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119108" y="6356355"/>
            <a:ext cx="68703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AB68D41-F70B-F744-9A6E-C5D9DC890D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76880-5DE8-BA43-85D6-6FEE85FB526B}"/>
              </a:ext>
            </a:extLst>
          </p:cNvPr>
          <p:cNvSpPr/>
          <p:nvPr/>
        </p:nvSpPr>
        <p:spPr>
          <a:xfrm>
            <a:off x="1403247" y="0"/>
            <a:ext cx="6294508" cy="68774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D1EFE-5EA1-4C45-A068-2E754A63A0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593424" cy="1079708"/>
          </a:xfrm>
          <a:effectLst/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C0DC8E-D62F-CC43-8C0C-7F0E8F9079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1624" y="365125"/>
            <a:ext cx="1374969" cy="245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34C1A3-9FC9-0D45-A0BD-FEE17F12156D}"/>
              </a:ext>
            </a:extLst>
          </p:cNvPr>
          <p:cNvSpPr txBox="1"/>
          <p:nvPr userDrawn="1"/>
        </p:nvSpPr>
        <p:spPr>
          <a:xfrm>
            <a:off x="838200" y="6421283"/>
            <a:ext cx="32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and Confidential. © 2018 MDLIVE Inc.</a:t>
            </a:r>
          </a:p>
        </p:txBody>
      </p:sp>
    </p:spTree>
    <p:extLst>
      <p:ext uri="{BB962C8B-B14F-4D97-AF65-F5344CB8AC3E}">
        <p14:creationId xmlns:p14="http://schemas.microsoft.com/office/powerpoint/2010/main" val="213525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299E3-354A-554F-9431-B725E7F3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204C-B8B2-6347-A31E-A13F2ADC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77" r:id="rId3"/>
    <p:sldLayoutId id="2147483678" r:id="rId4"/>
    <p:sldLayoutId id="2147483679" r:id="rId5"/>
    <p:sldLayoutId id="2147483676" r:id="rId6"/>
    <p:sldLayoutId id="2147483661" r:id="rId7"/>
    <p:sldLayoutId id="2147483668" r:id="rId8"/>
    <p:sldLayoutId id="2147483671" r:id="rId9"/>
    <p:sldLayoutId id="2147483669" r:id="rId10"/>
    <p:sldLayoutId id="2147483650" r:id="rId11"/>
    <p:sldLayoutId id="2147483672" r:id="rId12"/>
    <p:sldLayoutId id="2147483662" r:id="rId13"/>
    <p:sldLayoutId id="2147483673" r:id="rId14"/>
    <p:sldLayoutId id="214748367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>
              <a:lumMod val="75000"/>
            </a:schemeClr>
          </a:solidFill>
          <a:latin typeface="Encode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berkowitz@MDLIVE.com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D42A5-EAFE-7B4F-B19D-5DB2FDD3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30" y="2140885"/>
            <a:ext cx="6894714" cy="17358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effectLst>
                  <a:glow rad="889000">
                    <a:schemeClr val="bg1">
                      <a:alpha val="40000"/>
                    </a:schemeClr>
                  </a:glo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PROVIDER ADOPTION</a:t>
            </a:r>
            <a:br>
              <a:rPr lang="en-US" sz="2800" dirty="0">
                <a:effectLst>
                  <a:glow rad="889000">
                    <a:schemeClr val="bg1">
                      <a:alpha val="40000"/>
                    </a:schemeClr>
                  </a:glow>
                </a:effectLst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0" dirty="0"/>
              <a:t>Getting Health System Providers to </a:t>
            </a:r>
            <a:br>
              <a:rPr lang="en-US" sz="1800" b="0" dirty="0"/>
            </a:br>
            <a:r>
              <a:rPr lang="en-US" sz="1800" b="0" dirty="0"/>
              <a:t>Embrace Your Telehealth Partner</a:t>
            </a:r>
            <a:br>
              <a:rPr lang="en-US" sz="1800" b="0" dirty="0"/>
            </a:br>
            <a:br>
              <a:rPr lang="en-US" sz="1800" b="0" dirty="0"/>
            </a:br>
            <a:br>
              <a:rPr lang="en-US" sz="1800" b="0" dirty="0"/>
            </a:br>
            <a:r>
              <a:rPr lang="en-US" sz="1800" i="1" dirty="0"/>
              <a:t>Lyle Berkowitz, MD, FACP, FHIMSS</a:t>
            </a:r>
            <a:br>
              <a:rPr lang="en-US" sz="1800" b="0" dirty="0"/>
            </a:br>
            <a:r>
              <a:rPr lang="en-US" sz="1800" b="0" dirty="0"/>
              <a:t>President, MDLIVE Medical Group</a:t>
            </a:r>
            <a:br>
              <a:rPr lang="en-US" sz="1800" b="0" dirty="0"/>
            </a:br>
            <a:r>
              <a:rPr lang="en-US" sz="1800" b="0" dirty="0"/>
              <a:t>Chief Medical Officer and EVP Product Strategy, MDLIVE, Inc.</a:t>
            </a:r>
            <a:br>
              <a:rPr lang="en-US" sz="1800" b="0" dirty="0"/>
            </a:br>
            <a:r>
              <a:rPr lang="en-US" sz="1800" b="0" dirty="0">
                <a:hlinkClick r:id="rId2"/>
              </a:rPr>
              <a:t>Lberkowitz@MDLIVE.com</a:t>
            </a:r>
            <a:r>
              <a:rPr lang="en-US" sz="1800" b="0" dirty="0"/>
              <a:t> </a:t>
            </a:r>
            <a:endParaRPr lang="en-US" sz="1800" b="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02AD-17EC-4E73-9D05-D198A70B79D7}"/>
              </a:ext>
            </a:extLst>
          </p:cNvPr>
          <p:cNvSpPr txBox="1"/>
          <p:nvPr/>
        </p:nvSpPr>
        <p:spPr>
          <a:xfrm>
            <a:off x="8362737" y="6329969"/>
            <a:ext cx="32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Encode Sans SemiBold" pitchFamily="2" charset="77"/>
              </a:rPr>
              <a:t>November, 2018</a:t>
            </a:r>
          </a:p>
        </p:txBody>
      </p:sp>
    </p:spTree>
    <p:extLst>
      <p:ext uri="{BB962C8B-B14F-4D97-AF65-F5344CB8AC3E}">
        <p14:creationId xmlns:p14="http://schemas.microsoft.com/office/powerpoint/2010/main" val="1597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5A11FDD-0504-4ACE-B4C7-46D67F46D43D}"/>
              </a:ext>
            </a:extLst>
          </p:cNvPr>
          <p:cNvSpPr/>
          <p:nvPr/>
        </p:nvSpPr>
        <p:spPr>
          <a:xfrm>
            <a:off x="6846661" y="3545907"/>
            <a:ext cx="3401568" cy="17373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5244C7-C194-43F8-B34A-89E4BF97504B}"/>
              </a:ext>
            </a:extLst>
          </p:cNvPr>
          <p:cNvSpPr/>
          <p:nvPr/>
        </p:nvSpPr>
        <p:spPr>
          <a:xfrm>
            <a:off x="6834469" y="1793839"/>
            <a:ext cx="3401568" cy="17373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532E22-7B4A-EB4E-B86E-44A1B8C196C6}"/>
              </a:ext>
            </a:extLst>
          </p:cNvPr>
          <p:cNvSpPr/>
          <p:nvPr/>
        </p:nvSpPr>
        <p:spPr>
          <a:xfrm>
            <a:off x="3432900" y="3559688"/>
            <a:ext cx="3413761" cy="175869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0D7ABC-0AF4-164B-ADB1-7A97B839DDBD}"/>
              </a:ext>
            </a:extLst>
          </p:cNvPr>
          <p:cNvSpPr/>
          <p:nvPr/>
        </p:nvSpPr>
        <p:spPr>
          <a:xfrm>
            <a:off x="3445093" y="1816232"/>
            <a:ext cx="3401568" cy="17373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EAF80-C330-754A-A51E-10B0693A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3424" cy="1079708"/>
          </a:xfrm>
        </p:spPr>
        <p:txBody>
          <a:bodyPr/>
          <a:lstStyle/>
          <a:p>
            <a:r>
              <a:rPr lang="en-US" dirty="0"/>
              <a:t>PHYSICIAN COMPLAINT </a:t>
            </a:r>
            <a:r>
              <a:rPr lang="en-US" dirty="0">
                <a:solidFill>
                  <a:schemeClr val="accent1"/>
                </a:solidFill>
              </a:rPr>
              <a:t>QUADRANT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How to Answer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50EEC-B946-794A-BBC2-646E71AE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41B975-2371-694D-9A46-3195525D1B88}"/>
              </a:ext>
            </a:extLst>
          </p:cNvPr>
          <p:cNvCxnSpPr>
            <a:cxnSpLocks/>
          </p:cNvCxnSpPr>
          <p:nvPr/>
        </p:nvCxnSpPr>
        <p:spPr>
          <a:xfrm flipV="1">
            <a:off x="3414178" y="1389512"/>
            <a:ext cx="0" cy="3928872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92EE3-A2BE-2C4B-AD1E-72B1CF135847}"/>
              </a:ext>
            </a:extLst>
          </p:cNvPr>
          <p:cNvCxnSpPr>
            <a:cxnSpLocks/>
          </p:cNvCxnSpPr>
          <p:nvPr/>
        </p:nvCxnSpPr>
        <p:spPr>
          <a:xfrm>
            <a:off x="3389793" y="5304882"/>
            <a:ext cx="7260772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A4363-C9DB-6D4B-A913-6781CF5A4EAD}"/>
              </a:ext>
            </a:extLst>
          </p:cNvPr>
          <p:cNvSpPr/>
          <p:nvPr/>
        </p:nvSpPr>
        <p:spPr>
          <a:xfrm>
            <a:off x="3432901" y="1816232"/>
            <a:ext cx="6803136" cy="34747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E1E65-EEF2-D646-8ABB-DCCBD29106ED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3432901" y="3553592"/>
            <a:ext cx="68031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14EBCF-8AFD-1F45-870B-E22D8B6B1C39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6834469" y="1816232"/>
            <a:ext cx="0" cy="34747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E8CD29-EB74-A94C-B739-A9F29D602B9D}"/>
              </a:ext>
            </a:extLst>
          </p:cNvPr>
          <p:cNvSpPr txBox="1"/>
          <p:nvPr/>
        </p:nvSpPr>
        <p:spPr>
          <a:xfrm>
            <a:off x="4700869" y="5417636"/>
            <a:ext cx="90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F094A-EC10-524A-9F5F-1202D8983BE4}"/>
              </a:ext>
            </a:extLst>
          </p:cNvPr>
          <p:cNvSpPr txBox="1"/>
          <p:nvPr/>
        </p:nvSpPr>
        <p:spPr>
          <a:xfrm>
            <a:off x="2164933" y="4070420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8F2B1-FC18-114F-A70D-3F3812F9CC4C}"/>
              </a:ext>
            </a:extLst>
          </p:cNvPr>
          <p:cNvSpPr txBox="1"/>
          <p:nvPr/>
        </p:nvSpPr>
        <p:spPr>
          <a:xfrm>
            <a:off x="2164933" y="2479364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59AD8-A79D-EB49-B6EC-2DD89D5AA19D}"/>
              </a:ext>
            </a:extLst>
          </p:cNvPr>
          <p:cNvSpPr txBox="1"/>
          <p:nvPr/>
        </p:nvSpPr>
        <p:spPr>
          <a:xfrm>
            <a:off x="7895173" y="5417636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71E4D-4DE1-874A-BAE7-E7E701D345D2}"/>
              </a:ext>
            </a:extLst>
          </p:cNvPr>
          <p:cNvSpPr txBox="1"/>
          <p:nvPr/>
        </p:nvSpPr>
        <p:spPr>
          <a:xfrm>
            <a:off x="43524" y="3184720"/>
            <a:ext cx="311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Want “Easy” patients</a:t>
            </a:r>
          </a:p>
          <a:p>
            <a:pPr algn="ctr"/>
            <a:r>
              <a:rPr lang="en-US" sz="2000" b="1" dirty="0">
                <a:latin typeface="Encode Sans SemiBold" pitchFamily="2" charset="77"/>
              </a:rPr>
              <a:t>To make more revenue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8A8A4-5CFC-5D47-AFFC-C85909490244}"/>
              </a:ext>
            </a:extLst>
          </p:cNvPr>
          <p:cNvSpPr txBox="1"/>
          <p:nvPr/>
        </p:nvSpPr>
        <p:spPr>
          <a:xfrm>
            <a:off x="4828885" y="5960175"/>
            <a:ext cx="403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Want “Easy” patients </a:t>
            </a:r>
          </a:p>
          <a:p>
            <a:pPr algn="ctr"/>
            <a:r>
              <a:rPr lang="en-US" sz="2000" b="1" dirty="0">
                <a:latin typeface="Encode Sans SemiBold" pitchFamily="2" charset="77"/>
              </a:rPr>
              <a:t>to break up my 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DF17D5-4E88-9342-A516-8FAF2F330DA2}"/>
              </a:ext>
            </a:extLst>
          </p:cNvPr>
          <p:cNvSpPr txBox="1"/>
          <p:nvPr/>
        </p:nvSpPr>
        <p:spPr>
          <a:xfrm>
            <a:off x="7325909" y="3839739"/>
            <a:ext cx="258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Educate: 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Those patients 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gone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97BCE-0609-3248-AD2C-7172B923FA1C}"/>
              </a:ext>
            </a:extLst>
          </p:cNvPr>
          <p:cNvSpPr txBox="1"/>
          <p:nvPr/>
        </p:nvSpPr>
        <p:spPr>
          <a:xfrm>
            <a:off x="7174477" y="2177814"/>
            <a:ext cx="281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RVUs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Automate/Delegate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5A76C6-FCAB-1B4B-A744-77FFD087EDF2}"/>
              </a:ext>
            </a:extLst>
          </p:cNvPr>
          <p:cNvSpPr txBox="1"/>
          <p:nvPr/>
        </p:nvSpPr>
        <p:spPr>
          <a:xfrm>
            <a:off x="3861241" y="4070420"/>
            <a:ext cx="243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the Process!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331211-D7A7-9F48-A128-009A7E26ECF1}"/>
              </a:ext>
            </a:extLst>
          </p:cNvPr>
          <p:cNvSpPr txBox="1"/>
          <p:nvPr/>
        </p:nvSpPr>
        <p:spPr>
          <a:xfrm>
            <a:off x="3476094" y="2071450"/>
            <a:ext cx="330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RVUs for Complex patients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automate/delegate more routine work</a:t>
            </a:r>
          </a:p>
        </p:txBody>
      </p:sp>
    </p:spTree>
    <p:extLst>
      <p:ext uri="{BB962C8B-B14F-4D97-AF65-F5344CB8AC3E}">
        <p14:creationId xmlns:p14="http://schemas.microsoft.com/office/powerpoint/2010/main" val="34068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4" grpId="0" animBg="1"/>
      <p:bldP spid="32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63CD-94E8-B549-9921-789B6DE7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PROVIDER MOTIVATION: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3M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85C65-0A49-DE45-A2ED-380E084D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3EAF-F8DF-4E4E-A77D-9F12287D92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9818" y="1732785"/>
            <a:ext cx="5231477" cy="3610754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en-US" sz="5600" b="1" dirty="0">
                <a:latin typeface="+mj-lt"/>
              </a:rPr>
              <a:t>Metrics </a:t>
            </a:r>
          </a:p>
          <a:p>
            <a:pPr fontAlgn="base">
              <a:lnSpc>
                <a:spcPct val="150000"/>
              </a:lnSpc>
            </a:pPr>
            <a:r>
              <a:rPr lang="en-US" sz="5600" b="1" dirty="0">
                <a:latin typeface="+mj-lt"/>
              </a:rPr>
              <a:t>Money</a:t>
            </a:r>
          </a:p>
          <a:p>
            <a:pPr fontAlgn="base">
              <a:lnSpc>
                <a:spcPct val="150000"/>
              </a:lnSpc>
            </a:pPr>
            <a:r>
              <a:rPr lang="en-US" sz="5600" b="1" dirty="0" err="1">
                <a:latin typeface="+mj-lt"/>
              </a:rPr>
              <a:t>eMotion</a:t>
            </a:r>
            <a:endParaRPr lang="en-US" sz="5600" b="1" dirty="0">
              <a:latin typeface="+mj-lt"/>
            </a:endParaRPr>
          </a:p>
          <a:p>
            <a:pPr fontAlgn="base">
              <a:lnSpc>
                <a:spcPct val="150000"/>
              </a:lnSpc>
            </a:pPr>
            <a:endParaRPr lang="en-US" sz="3200" b="1" dirty="0">
              <a:latin typeface="+mj-lt"/>
            </a:endParaRPr>
          </a:p>
        </p:txBody>
      </p:sp>
      <p:pic>
        <p:nvPicPr>
          <p:cNvPr id="1028" name="Picture 4" descr="Image result for incentives">
            <a:extLst>
              <a:ext uri="{FF2B5EF4-FFF2-40B4-BE49-F238E27FC236}">
                <a16:creationId xmlns:a16="http://schemas.microsoft.com/office/drawing/2014/main" id="{A5E9926D-670F-42F7-AE75-CFE9EF31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42" y="1732785"/>
            <a:ext cx="4892040" cy="40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/>
              <a:t>ETRICS: </a:t>
            </a:r>
            <a:r>
              <a:rPr lang="en-US" dirty="0">
                <a:solidFill>
                  <a:schemeClr val="accent1"/>
                </a:solidFill>
              </a:rPr>
              <a:t>FOUR KEY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9E2FCC-3226-4FA7-8060-8BDE4F424024}"/>
              </a:ext>
            </a:extLst>
          </p:cNvPr>
          <p:cNvSpPr txBox="1">
            <a:spLocks/>
          </p:cNvSpPr>
          <p:nvPr/>
        </p:nvSpPr>
        <p:spPr>
          <a:xfrm>
            <a:off x="947140" y="1352741"/>
            <a:ext cx="10515485" cy="4879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/>
            <a:r>
              <a:rPr lang="en-US" sz="2200" b="1" dirty="0"/>
              <a:t>Access Report </a:t>
            </a:r>
            <a:r>
              <a:rPr lang="en-US" sz="2200" i="1" dirty="0"/>
              <a:t>(both established vs. new patient)</a:t>
            </a:r>
          </a:p>
          <a:p>
            <a:pPr marL="800100" lvl="1" indent="-342900" fontAlgn="base"/>
            <a:r>
              <a:rPr lang="en-US" sz="1600" dirty="0"/>
              <a:t>Same day access for an urgent issue</a:t>
            </a:r>
          </a:p>
          <a:p>
            <a:pPr marL="800100" lvl="1" indent="-342900" fontAlgn="base"/>
            <a:r>
              <a:rPr lang="en-US" sz="1600" dirty="0"/>
              <a:t>Third next available for annual exam to established patient</a:t>
            </a:r>
            <a:endParaRPr lang="en-US" sz="1600" b="1" dirty="0"/>
          </a:p>
          <a:p>
            <a:pPr marL="342900" indent="-342900" fontAlgn="base"/>
            <a:r>
              <a:rPr lang="en-US" sz="2200" b="1" dirty="0"/>
              <a:t>Leakage Report </a:t>
            </a:r>
            <a:r>
              <a:rPr lang="en-US" sz="2200" i="1" dirty="0"/>
              <a:t>(“Convenience vs. Loyalty”)</a:t>
            </a:r>
          </a:p>
          <a:p>
            <a:pPr marL="687388" lvl="1" indent="-342900" fontAlgn="base"/>
            <a:r>
              <a:rPr lang="en-US" sz="1800" dirty="0"/>
              <a:t>Leakage: % of minor, urgent care visits being done in PCP office (URI, UTI…)</a:t>
            </a:r>
          </a:p>
          <a:p>
            <a:pPr marL="687388" lvl="1" indent="-342900" fontAlgn="base"/>
            <a:r>
              <a:rPr lang="en-US" sz="1800" dirty="0"/>
              <a:t>Likely has been steadily decreasing since 1990s (i.e. You’ve lost them already)</a:t>
            </a:r>
          </a:p>
          <a:p>
            <a:pPr marL="342900" indent="-342900" fontAlgn="base"/>
            <a:r>
              <a:rPr lang="en-US" sz="2200" b="1" dirty="0"/>
              <a:t>Burnout Report</a:t>
            </a:r>
            <a:r>
              <a:rPr lang="en-US" sz="2200" i="1" dirty="0"/>
              <a:t> (“Time vs. Complexity”)</a:t>
            </a:r>
          </a:p>
          <a:p>
            <a:pPr marL="687388" lvl="1" indent="-342900" fontAlgn="base"/>
            <a:r>
              <a:rPr lang="en-US" sz="1800" dirty="0"/>
              <a:t>Average Appointment Time vs RVUs</a:t>
            </a:r>
          </a:p>
          <a:p>
            <a:pPr marL="687388" lvl="1" indent="-342900" fontAlgn="base"/>
            <a:r>
              <a:rPr lang="en-US" sz="1800" dirty="0"/>
              <a:t>Likely shows either</a:t>
            </a:r>
          </a:p>
          <a:p>
            <a:pPr marL="1144588" lvl="2" indent="-342900" fontAlgn="base"/>
            <a:r>
              <a:rPr lang="en-US" sz="1400" dirty="0"/>
              <a:t>Appointment time stable, while RVUs increasing = Burnout risk </a:t>
            </a:r>
          </a:p>
          <a:p>
            <a:pPr marL="1144588" lvl="2" indent="-342900" fontAlgn="base"/>
            <a:r>
              <a:rPr lang="en-US" sz="1400" dirty="0"/>
              <a:t>Appointment time stable, while RVUs stable = not working to top of license</a:t>
            </a:r>
          </a:p>
          <a:p>
            <a:pPr marL="230188" indent="-342900" fontAlgn="base"/>
            <a:r>
              <a:rPr lang="en-US" sz="2200" b="1" dirty="0"/>
              <a:t>HEDIS Metrics </a:t>
            </a:r>
            <a:r>
              <a:rPr lang="en-US" sz="2200" i="1" dirty="0"/>
              <a:t>(and other Quality Reports)</a:t>
            </a:r>
          </a:p>
          <a:p>
            <a:pPr marL="687388" lvl="1" indent="-342900" fontAlgn="base"/>
            <a:r>
              <a:rPr lang="en-US" sz="1800" dirty="0"/>
              <a:t>Avoidance of Antibiotics in Adults with Bronchitis</a:t>
            </a:r>
          </a:p>
          <a:p>
            <a:pPr marL="687388" lvl="1" indent="-342900" fontAlgn="base"/>
            <a:r>
              <a:rPr lang="en-US" sz="1800" dirty="0"/>
              <a:t>Avoidance of Antibiotics in Children with URI</a:t>
            </a:r>
          </a:p>
          <a:p>
            <a:pPr marL="687388" lvl="1" indent="-342900" fontAlgn="base"/>
            <a:r>
              <a:rPr lang="en-US" sz="1800" dirty="0"/>
              <a:t>Appropriate Statin Use (CV risk, diabetics)</a:t>
            </a:r>
          </a:p>
          <a:p>
            <a:pPr marL="687388" lvl="1" indent="-342900" fontAlgn="base"/>
            <a:r>
              <a:rPr lang="en-US" sz="1800" dirty="0"/>
              <a:t>Preventive Care Screening: Colonoscopy, Mammogram</a:t>
            </a:r>
          </a:p>
          <a:p>
            <a:pPr marL="687388" lvl="1" indent="-342900" fontAlgn="base"/>
            <a:r>
              <a:rPr lang="en-US" sz="1800" dirty="0"/>
              <a:t>Psychiatric Inpatient </a:t>
            </a:r>
            <a:r>
              <a:rPr lang="en-US" sz="1800" dirty="0" err="1"/>
              <a:t>Followup</a:t>
            </a:r>
            <a:r>
              <a:rPr lang="en-US" sz="1800" dirty="0"/>
              <a:t>: 7 and 30 day</a:t>
            </a:r>
          </a:p>
          <a:p>
            <a:pPr marL="687388" lvl="1" indent="-342900" fontAlgn="base"/>
            <a:endParaRPr lang="en-US" sz="1800" dirty="0"/>
          </a:p>
          <a:p>
            <a:pPr marL="687388" lvl="1" indent="-342900" fontAlgn="base"/>
            <a:endParaRPr lang="en-US" sz="1800" dirty="0"/>
          </a:p>
          <a:p>
            <a:pPr marL="687388" lvl="1" indent="-342900" fontAlgn="base"/>
            <a:endParaRPr lang="en-US" sz="1800" dirty="0"/>
          </a:p>
          <a:p>
            <a:pPr marL="342900" indent="-342900"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AF80-C330-754A-A51E-10B0693A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METRICS EXAMPLE: </a:t>
            </a:r>
            <a:r>
              <a:rPr lang="en-US" dirty="0">
                <a:solidFill>
                  <a:schemeClr val="accent1"/>
                </a:solidFill>
              </a:rPr>
              <a:t>LEAKAGE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50EEC-B946-794A-BBC2-646E71AE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41B975-2371-694D-9A46-3195525D1B88}"/>
              </a:ext>
            </a:extLst>
          </p:cNvPr>
          <p:cNvCxnSpPr>
            <a:cxnSpLocks/>
          </p:cNvCxnSpPr>
          <p:nvPr/>
        </p:nvCxnSpPr>
        <p:spPr>
          <a:xfrm flipV="1">
            <a:off x="1357840" y="1723748"/>
            <a:ext cx="0" cy="3928872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92EE3-A2BE-2C4B-AD1E-72B1CF135847}"/>
              </a:ext>
            </a:extLst>
          </p:cNvPr>
          <p:cNvCxnSpPr>
            <a:cxnSpLocks/>
          </p:cNvCxnSpPr>
          <p:nvPr/>
        </p:nvCxnSpPr>
        <p:spPr>
          <a:xfrm>
            <a:off x="1334642" y="5639118"/>
            <a:ext cx="6907150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3D774A9-695C-8C4D-8DC1-5AA1C0979B84}"/>
              </a:ext>
            </a:extLst>
          </p:cNvPr>
          <p:cNvSpPr/>
          <p:nvPr/>
        </p:nvSpPr>
        <p:spPr>
          <a:xfrm rot="297758" flipH="1" flipV="1">
            <a:off x="1949547" y="2306751"/>
            <a:ext cx="5713802" cy="2617784"/>
          </a:xfrm>
          <a:custGeom>
            <a:avLst/>
            <a:gdLst>
              <a:gd name="connsiteX0" fmla="*/ 0 w 6669024"/>
              <a:gd name="connsiteY0" fmla="*/ 0 h 2858500"/>
              <a:gd name="connsiteX1" fmla="*/ 2121408 w 6669024"/>
              <a:gd name="connsiteY1" fmla="*/ 1840992 h 2858500"/>
              <a:gd name="connsiteX2" fmla="*/ 4767072 w 6669024"/>
              <a:gd name="connsiteY2" fmla="*/ 2706624 h 2858500"/>
              <a:gd name="connsiteX3" fmla="*/ 6669024 w 6669024"/>
              <a:gd name="connsiteY3" fmla="*/ 2852928 h 2858500"/>
              <a:gd name="connsiteX0" fmla="*/ 0 w 6669024"/>
              <a:gd name="connsiteY0" fmla="*/ 0 h 2867812"/>
              <a:gd name="connsiteX1" fmla="*/ 1776256 w 6669024"/>
              <a:gd name="connsiteY1" fmla="*/ 1572664 h 2867812"/>
              <a:gd name="connsiteX2" fmla="*/ 4767072 w 6669024"/>
              <a:gd name="connsiteY2" fmla="*/ 2706624 h 2867812"/>
              <a:gd name="connsiteX3" fmla="*/ 6669024 w 6669024"/>
              <a:gd name="connsiteY3" fmla="*/ 2852928 h 2867812"/>
              <a:gd name="connsiteX0" fmla="*/ 0 w 6669024"/>
              <a:gd name="connsiteY0" fmla="*/ 0 h 2867812"/>
              <a:gd name="connsiteX1" fmla="*/ 1776256 w 6669024"/>
              <a:gd name="connsiteY1" fmla="*/ 1572664 h 2867812"/>
              <a:gd name="connsiteX2" fmla="*/ 4767072 w 6669024"/>
              <a:gd name="connsiteY2" fmla="*/ 2706624 h 2867812"/>
              <a:gd name="connsiteX3" fmla="*/ 6669024 w 6669024"/>
              <a:gd name="connsiteY3" fmla="*/ 2852928 h 2867812"/>
              <a:gd name="connsiteX0" fmla="*/ 0 w 6669024"/>
              <a:gd name="connsiteY0" fmla="*/ 0 h 2870930"/>
              <a:gd name="connsiteX1" fmla="*/ 1776256 w 6669024"/>
              <a:gd name="connsiteY1" fmla="*/ 1572664 h 2870930"/>
              <a:gd name="connsiteX2" fmla="*/ 4767072 w 6669024"/>
              <a:gd name="connsiteY2" fmla="*/ 2706624 h 2870930"/>
              <a:gd name="connsiteX3" fmla="*/ 6669024 w 6669024"/>
              <a:gd name="connsiteY3" fmla="*/ 2852928 h 287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9024" h="2870930">
                <a:moveTo>
                  <a:pt x="0" y="0"/>
                </a:moveTo>
                <a:cubicBezTo>
                  <a:pt x="663448" y="694944"/>
                  <a:pt x="954131" y="1065659"/>
                  <a:pt x="1776256" y="1572664"/>
                </a:cubicBezTo>
                <a:cubicBezTo>
                  <a:pt x="2598381" y="2079669"/>
                  <a:pt x="3565042" y="2482066"/>
                  <a:pt x="4767072" y="2706624"/>
                </a:cubicBezTo>
                <a:cubicBezTo>
                  <a:pt x="5969102" y="2931182"/>
                  <a:pt x="6097016" y="2864104"/>
                  <a:pt x="6669024" y="2852928"/>
                </a:cubicBezTo>
              </a:path>
            </a:pathLst>
          </a:custGeom>
          <a:noFill/>
          <a:ln w="50800" cap="rnd">
            <a:solidFill>
              <a:schemeClr val="accent1"/>
            </a:solidFill>
            <a:round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76E6463-0F26-B54C-894F-8F22FBF6948D}"/>
              </a:ext>
            </a:extLst>
          </p:cNvPr>
          <p:cNvGrpSpPr/>
          <p:nvPr/>
        </p:nvGrpSpPr>
        <p:grpSpPr>
          <a:xfrm>
            <a:off x="1504018" y="5508351"/>
            <a:ext cx="1043839" cy="595898"/>
            <a:chOff x="1554122" y="5332987"/>
            <a:chExt cx="1043839" cy="5958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911038-73FB-8A43-8B90-3A6576669C38}"/>
                </a:ext>
              </a:extLst>
            </p:cNvPr>
            <p:cNvSpPr txBox="1"/>
            <p:nvPr/>
          </p:nvSpPr>
          <p:spPr>
            <a:xfrm>
              <a:off x="1554122" y="5559553"/>
              <a:ext cx="104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1998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54157DF-1B1A-304B-83A4-3C3C6AE6F82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077343" y="5332987"/>
              <a:ext cx="0" cy="13716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B41766-891E-0F43-9085-5C50DBE826F9}"/>
              </a:ext>
            </a:extLst>
          </p:cNvPr>
          <p:cNvGrpSpPr/>
          <p:nvPr/>
        </p:nvGrpSpPr>
        <p:grpSpPr>
          <a:xfrm>
            <a:off x="4291350" y="5508351"/>
            <a:ext cx="1043839" cy="583706"/>
            <a:chOff x="4266298" y="5332987"/>
            <a:chExt cx="1043839" cy="5837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338D16-27CE-0C47-AD25-CBD27BAA161C}"/>
                </a:ext>
              </a:extLst>
            </p:cNvPr>
            <p:cNvSpPr txBox="1"/>
            <p:nvPr/>
          </p:nvSpPr>
          <p:spPr>
            <a:xfrm>
              <a:off x="4266298" y="5547361"/>
              <a:ext cx="104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2008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790441-0236-9542-B5AB-47D9D4E4839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73927" y="5332987"/>
              <a:ext cx="0" cy="13716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EC4D90-E26D-9449-88A8-182BD54BF153}"/>
              </a:ext>
            </a:extLst>
          </p:cNvPr>
          <p:cNvGrpSpPr/>
          <p:nvPr/>
        </p:nvGrpSpPr>
        <p:grpSpPr>
          <a:xfrm>
            <a:off x="6985462" y="5508351"/>
            <a:ext cx="1043839" cy="583706"/>
            <a:chOff x="6947884" y="5332987"/>
            <a:chExt cx="1043839" cy="583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C4DB7F-57E1-044D-8755-A8C227357E87}"/>
                </a:ext>
              </a:extLst>
            </p:cNvPr>
            <p:cNvSpPr txBox="1"/>
            <p:nvPr/>
          </p:nvSpPr>
          <p:spPr>
            <a:xfrm>
              <a:off x="6947884" y="5547361"/>
              <a:ext cx="104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2018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C7EEE2C-6D5B-FC4C-9134-1FE54A43909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470511" y="5332987"/>
              <a:ext cx="0" cy="13716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D86A18-1EB8-8C44-ACF8-B022DC98CCEF}"/>
              </a:ext>
            </a:extLst>
          </p:cNvPr>
          <p:cNvGrpSpPr/>
          <p:nvPr/>
        </p:nvGrpSpPr>
        <p:grpSpPr>
          <a:xfrm>
            <a:off x="498685" y="4850785"/>
            <a:ext cx="985285" cy="369332"/>
            <a:chOff x="498685" y="4675421"/>
            <a:chExt cx="985285" cy="3693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DE5FD2-3024-3242-B5B0-4F9BCE49FBAA}"/>
                </a:ext>
              </a:extLst>
            </p:cNvPr>
            <p:cNvSpPr txBox="1"/>
            <p:nvPr/>
          </p:nvSpPr>
          <p:spPr>
            <a:xfrm>
              <a:off x="498685" y="4675421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5%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B0BC480-DD8F-FD48-ABAE-F4EF737002F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4808213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E493DC-5CC1-CD45-9C93-42445D696EEB}"/>
              </a:ext>
            </a:extLst>
          </p:cNvPr>
          <p:cNvGrpSpPr/>
          <p:nvPr/>
        </p:nvGrpSpPr>
        <p:grpSpPr>
          <a:xfrm>
            <a:off x="498685" y="4255302"/>
            <a:ext cx="985285" cy="369332"/>
            <a:chOff x="498685" y="4079938"/>
            <a:chExt cx="985285" cy="3693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77CFDD-2B92-DB41-AB81-BDA58BF856CB}"/>
                </a:ext>
              </a:extLst>
            </p:cNvPr>
            <p:cNvSpPr txBox="1"/>
            <p:nvPr/>
          </p:nvSpPr>
          <p:spPr>
            <a:xfrm>
              <a:off x="498685" y="4079938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10%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A693EF0-23E3-394E-8DD7-1B075F7E768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4210805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239DFA-708C-8C4D-837A-306DBCC72FD4}"/>
              </a:ext>
            </a:extLst>
          </p:cNvPr>
          <p:cNvGrpSpPr/>
          <p:nvPr/>
        </p:nvGrpSpPr>
        <p:grpSpPr>
          <a:xfrm>
            <a:off x="498685" y="3659819"/>
            <a:ext cx="985285" cy="369332"/>
            <a:chOff x="498685" y="3484455"/>
            <a:chExt cx="985285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2CD056-C221-6240-8503-827A874B527C}"/>
                </a:ext>
              </a:extLst>
            </p:cNvPr>
            <p:cNvSpPr txBox="1"/>
            <p:nvPr/>
          </p:nvSpPr>
          <p:spPr>
            <a:xfrm>
              <a:off x="498685" y="3484455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15%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C469BE-25D5-924D-AEF1-0289C36B95C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3613397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B10B8E-A153-2848-BBF6-FCFAD04C1A59}"/>
              </a:ext>
            </a:extLst>
          </p:cNvPr>
          <p:cNvGrpSpPr/>
          <p:nvPr/>
        </p:nvGrpSpPr>
        <p:grpSpPr>
          <a:xfrm>
            <a:off x="498685" y="3064336"/>
            <a:ext cx="985285" cy="369332"/>
            <a:chOff x="498685" y="2888972"/>
            <a:chExt cx="985285" cy="3693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7683AF7-A37D-AE41-9670-74BC74FC5FDD}"/>
                </a:ext>
              </a:extLst>
            </p:cNvPr>
            <p:cNvSpPr txBox="1"/>
            <p:nvPr/>
          </p:nvSpPr>
          <p:spPr>
            <a:xfrm>
              <a:off x="498685" y="2888972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20%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9F9E886-6BEE-474E-A217-D22C8212788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3015989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820EE6C-9E7D-F445-95A6-356C21C012A8}"/>
              </a:ext>
            </a:extLst>
          </p:cNvPr>
          <p:cNvGrpSpPr/>
          <p:nvPr/>
        </p:nvGrpSpPr>
        <p:grpSpPr>
          <a:xfrm>
            <a:off x="475488" y="2468853"/>
            <a:ext cx="1008482" cy="369332"/>
            <a:chOff x="475488" y="2293489"/>
            <a:chExt cx="1008482" cy="3693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4941EA-4031-EB4A-BF87-9FF3FAF82220}"/>
                </a:ext>
              </a:extLst>
            </p:cNvPr>
            <p:cNvSpPr txBox="1"/>
            <p:nvPr/>
          </p:nvSpPr>
          <p:spPr>
            <a:xfrm>
              <a:off x="475488" y="2293489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25%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D41725B-3EE4-6341-AC3D-AC09E65D105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2418581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0A3A28-8182-5F4B-A2EC-953BF9BB04DB}"/>
              </a:ext>
            </a:extLst>
          </p:cNvPr>
          <p:cNvGrpSpPr/>
          <p:nvPr/>
        </p:nvGrpSpPr>
        <p:grpSpPr>
          <a:xfrm>
            <a:off x="475488" y="1873370"/>
            <a:ext cx="1008482" cy="369332"/>
            <a:chOff x="475488" y="1698006"/>
            <a:chExt cx="1008482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7C55FE-30B4-044F-8680-2B3C9D7C253D}"/>
                </a:ext>
              </a:extLst>
            </p:cNvPr>
            <p:cNvSpPr txBox="1"/>
            <p:nvPr/>
          </p:nvSpPr>
          <p:spPr>
            <a:xfrm>
              <a:off x="475488" y="1698006"/>
              <a:ext cx="85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Encode Sans SemiBold" pitchFamily="2" charset="77"/>
                </a:rPr>
                <a:t>30%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422686E-F1F8-A343-B760-70AA85C154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418730" y="1821173"/>
              <a:ext cx="0" cy="1304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82507B05-403E-BB4F-8B02-869CBCC3DCF2}"/>
              </a:ext>
            </a:extLst>
          </p:cNvPr>
          <p:cNvSpPr/>
          <p:nvPr/>
        </p:nvSpPr>
        <p:spPr>
          <a:xfrm>
            <a:off x="1914967" y="1988625"/>
            <a:ext cx="173973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6EF12E-4BBB-A445-B39F-1C4E1DF2729A}"/>
              </a:ext>
            </a:extLst>
          </p:cNvPr>
          <p:cNvSpPr txBox="1"/>
          <p:nvPr/>
        </p:nvSpPr>
        <p:spPr>
          <a:xfrm>
            <a:off x="6740014" y="1721794"/>
            <a:ext cx="235305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Allergies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Sinusitis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Fever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Cough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UTI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Pink Eye</a:t>
            </a:r>
          </a:p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DCCD76-3D0E-D944-BB9F-9000A718E863}"/>
              </a:ext>
            </a:extLst>
          </p:cNvPr>
          <p:cNvSpPr txBox="1"/>
          <p:nvPr/>
        </p:nvSpPr>
        <p:spPr>
          <a:xfrm>
            <a:off x="8732224" y="1717655"/>
            <a:ext cx="3218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ncode Sans SemiBold" pitchFamily="2" charset="77"/>
              </a:rPr>
              <a:t>You are </a:t>
            </a:r>
            <a:r>
              <a:rPr lang="en-US" sz="3600" b="1" u="sng" dirty="0">
                <a:solidFill>
                  <a:schemeClr val="accent1"/>
                </a:solidFill>
                <a:latin typeface="Encode Sans SemiBold" pitchFamily="2" charset="77"/>
              </a:rPr>
              <a:t>not </a:t>
            </a:r>
            <a:r>
              <a:rPr lang="en-US" sz="3200" b="1" dirty="0">
                <a:latin typeface="Encode Sans SemiBold" pitchFamily="2" charset="77"/>
              </a:rPr>
              <a:t>going to lose those patients…</a:t>
            </a:r>
          </a:p>
          <a:p>
            <a:endParaRPr lang="en-U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C8360D-9B52-BF4B-84F7-883EA2C0AA0F}"/>
              </a:ext>
            </a:extLst>
          </p:cNvPr>
          <p:cNvSpPr txBox="1"/>
          <p:nvPr/>
        </p:nvSpPr>
        <p:spPr>
          <a:xfrm>
            <a:off x="8764866" y="3559393"/>
            <a:ext cx="293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ncode Sans SemiBold" pitchFamily="2" charset="77"/>
              </a:rPr>
              <a:t>Because they </a:t>
            </a:r>
            <a:br>
              <a:rPr lang="en-US" sz="3200" b="1" dirty="0">
                <a:latin typeface="Encode Sans SemiBold" pitchFamily="2" charset="77"/>
              </a:rPr>
            </a:br>
            <a:r>
              <a:rPr lang="en-US" sz="3200" b="1" dirty="0">
                <a:latin typeface="Encode Sans SemiBold" pitchFamily="2" charset="77"/>
              </a:rPr>
              <a:t>are already </a:t>
            </a:r>
            <a:br>
              <a:rPr lang="en-US" sz="3200" b="1" dirty="0">
                <a:solidFill>
                  <a:schemeClr val="accent1"/>
                </a:solidFill>
                <a:latin typeface="Encode Sans" pitchFamily="2" charset="77"/>
              </a:rPr>
            </a:br>
            <a:r>
              <a:rPr lang="en-US" sz="4800" b="1" dirty="0">
                <a:solidFill>
                  <a:schemeClr val="accent1"/>
                </a:solidFill>
                <a:latin typeface="Encode Sans" pitchFamily="2" charset="77"/>
              </a:rPr>
              <a:t>GONE!</a:t>
            </a:r>
          </a:p>
          <a:p>
            <a:endParaRPr lang="en-US" sz="20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5BF47F-3A5D-A444-AD0D-E98BB1B4F4DB}"/>
              </a:ext>
            </a:extLst>
          </p:cNvPr>
          <p:cNvSpPr/>
          <p:nvPr/>
        </p:nvSpPr>
        <p:spPr>
          <a:xfrm>
            <a:off x="7426901" y="5049151"/>
            <a:ext cx="173973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2" grpId="0" build="allAtOnce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</a:t>
            </a:r>
            <a:r>
              <a:rPr lang="en-US" dirty="0"/>
              <a:t>TRICS EXAMPLE: </a:t>
            </a:r>
            <a:r>
              <a:rPr lang="en-US" dirty="0">
                <a:solidFill>
                  <a:schemeClr val="accent1"/>
                </a:solidFill>
              </a:rPr>
              <a:t>QUALITY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86A45-8450-4E13-8D9D-45C9FF16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1" y="2008831"/>
            <a:ext cx="10292542" cy="16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/>
              <a:t>ONEY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1393508"/>
            <a:ext cx="11323320" cy="470376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Align incentives</a:t>
            </a:r>
          </a:p>
          <a:p>
            <a:pPr lvl="1" fontAlgn="base"/>
            <a:r>
              <a:rPr lang="en-US" sz="2000" dirty="0">
                <a:solidFill>
                  <a:schemeClr val="tx1"/>
                </a:solidFill>
              </a:rPr>
              <a:t>Pay your </a:t>
            </a:r>
            <a:r>
              <a:rPr lang="en-US" sz="2000" dirty="0" err="1">
                <a:solidFill>
                  <a:schemeClr val="tx1"/>
                </a:solidFill>
              </a:rPr>
              <a:t>virtualists</a:t>
            </a:r>
            <a:r>
              <a:rPr lang="en-US" sz="2000" dirty="0">
                <a:solidFill>
                  <a:schemeClr val="tx1"/>
                </a:solidFill>
              </a:rPr>
              <a:t> equal to what they would make in an office visit</a:t>
            </a:r>
          </a:p>
          <a:p>
            <a:pPr lvl="1" fontAlgn="base"/>
            <a:r>
              <a:rPr lang="en-US" sz="2000" dirty="0">
                <a:solidFill>
                  <a:schemeClr val="tx1"/>
                </a:solidFill>
              </a:rPr>
              <a:t>Provide a small RVU for reviewing charts of patients seen online</a:t>
            </a:r>
          </a:p>
          <a:p>
            <a:pPr lvl="1" fontAlgn="base"/>
            <a:r>
              <a:rPr lang="en-US" sz="2000" dirty="0">
                <a:solidFill>
                  <a:schemeClr val="tx1"/>
                </a:solidFill>
              </a:rPr>
              <a:t>Consider bonuses based on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Panel size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Quality metrics</a:t>
            </a:r>
          </a:p>
          <a:p>
            <a:pPr lvl="2" fontAlgn="base"/>
            <a:r>
              <a:rPr lang="en-US" sz="1600" dirty="0">
                <a:solidFill>
                  <a:schemeClr val="tx1"/>
                </a:solidFill>
              </a:rPr>
              <a:t>Lower ER admissions</a:t>
            </a:r>
          </a:p>
          <a:p>
            <a:pPr fontAlgn="base"/>
            <a:r>
              <a:rPr lang="en-US" sz="2400" b="1" dirty="0"/>
              <a:t>Rethink Schedules</a:t>
            </a:r>
          </a:p>
          <a:p>
            <a:pPr lvl="1" fontAlgn="base"/>
            <a:r>
              <a:rPr lang="en-US" sz="2000" dirty="0"/>
              <a:t>If average office visit is higher RVUs, then average time slot needs to increase (e.g. from 15 to 20-30 minutes)</a:t>
            </a:r>
          </a:p>
          <a:p>
            <a:pPr lvl="1" fontAlgn="base"/>
            <a:r>
              <a:rPr lang="en-US" sz="2000" dirty="0"/>
              <a:t>Panel size could be stable or grow if allow more routine care to be done via TH </a:t>
            </a:r>
          </a:p>
          <a:p>
            <a:pPr fontAlgn="base"/>
            <a:r>
              <a:rPr lang="en-US" sz="2400" b="1" dirty="0"/>
              <a:t>Making life easier is “priceless”</a:t>
            </a:r>
          </a:p>
          <a:p>
            <a:pPr lvl="1" fontAlgn="base"/>
            <a:r>
              <a:rPr lang="en-US" sz="2000" dirty="0"/>
              <a:t>Highlight benefits of cross-coverage (evenings and weekends)</a:t>
            </a:r>
          </a:p>
          <a:p>
            <a:pPr fontAlgn="base"/>
            <a:r>
              <a:rPr lang="en-US" sz="2400" b="1" dirty="0"/>
              <a:t>Decrease Leakage</a:t>
            </a:r>
            <a:endParaRPr lang="en-US" sz="2400" dirty="0"/>
          </a:p>
          <a:p>
            <a:pPr lvl="1" fontAlgn="base"/>
            <a:r>
              <a:rPr lang="en-US" sz="2000" dirty="0">
                <a:solidFill>
                  <a:schemeClr val="tx1"/>
                </a:solidFill>
              </a:rPr>
              <a:t>Ensure follow-up with PCP when in-office services are needed</a:t>
            </a: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System Perspective</a:t>
            </a:r>
            <a:endParaRPr lang="en-US" sz="2400" b="1" dirty="0"/>
          </a:p>
          <a:p>
            <a:pPr lvl="1" fontAlgn="base"/>
            <a:r>
              <a:rPr lang="en-US" sz="2000" dirty="0"/>
              <a:t>Decreasing burnout saves an organization a lot of money</a:t>
            </a:r>
            <a:endParaRPr lang="en-US" sz="2000" dirty="0">
              <a:solidFill>
                <a:schemeClr val="tx1"/>
              </a:solidFill>
            </a:endParaRPr>
          </a:p>
          <a:p>
            <a:pPr lvl="1" fontAlgn="base"/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/>
              <a:t>etter to have a partner do an online visit vs. losing to an external urgent care center (Immediate revenue, referral revenue, and long term loyalty)</a:t>
            </a:r>
          </a:p>
          <a:p>
            <a:pPr marL="457200" lvl="1" indent="0" fontAlgn="base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/>
              <a:t>OTION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1393508"/>
            <a:ext cx="11265452" cy="470376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Understand your Providers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What is important to them, whom do they listen to</a:t>
            </a:r>
            <a:endParaRPr lang="en-US" sz="2300" b="1" dirty="0">
              <a:solidFill>
                <a:schemeClr val="tx1"/>
              </a:solidFill>
            </a:endParaRPr>
          </a:p>
          <a:p>
            <a:pPr fontAlgn="base"/>
            <a:r>
              <a:rPr lang="en-US" sz="2300" b="1" dirty="0">
                <a:solidFill>
                  <a:schemeClr val="tx1"/>
                </a:solidFill>
              </a:rPr>
              <a:t>Use Analogies that Strike Home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Hospitalists, Banking, Netflix…</a:t>
            </a:r>
          </a:p>
          <a:p>
            <a:pPr fontAlgn="base"/>
            <a:r>
              <a:rPr lang="en-US" sz="2400" b="1" dirty="0"/>
              <a:t>Shift language from “Stealing” to “Support”, from “Competition” to “Partners”</a:t>
            </a:r>
            <a:endParaRPr lang="en-US" sz="2400" dirty="0"/>
          </a:p>
          <a:p>
            <a:pPr lvl="1" fontAlgn="base"/>
            <a:r>
              <a:rPr lang="en-US" sz="1900" dirty="0"/>
              <a:t>If a doctor is going to “lose” a patient, might as well ensure it is to a partner they can trust to share records with bi-directionally, and whom they can trust on qualit</a:t>
            </a:r>
            <a:r>
              <a:rPr lang="en-US" sz="2000" dirty="0"/>
              <a:t>y</a:t>
            </a:r>
            <a:endParaRPr lang="en-US" sz="2000" dirty="0">
              <a:solidFill>
                <a:schemeClr val="tx1"/>
              </a:solidFill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Executive Support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Have executive support, including a physician champion, an operations champion and a financial champion</a:t>
            </a: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Come Together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Create a Physician Telehealth Advisory Panel so they can be involved with any decisions and help spread the word to their colleagues.  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Get involved with Compensation Committee, EMR Committees, Provider Burnout Committee</a:t>
            </a: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Public Recognition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Share great stories of how providers and patients dealt with issues via online care rather than an office visit</a:t>
            </a:r>
          </a:p>
          <a:p>
            <a:pPr lvl="1" fontAlgn="base"/>
            <a:r>
              <a:rPr lang="en-US" sz="1900" dirty="0">
                <a:solidFill>
                  <a:schemeClr val="tx1"/>
                </a:solidFill>
              </a:rPr>
              <a:t>Share stories of physicians who could leave the office at 5, never get paged at home, had better quality scores and earned more money per year due to TH partnership</a:t>
            </a:r>
          </a:p>
          <a:p>
            <a:pPr marL="457200" lvl="1" indent="0" fontAlgn="base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  <a:p>
            <a:pPr lvl="1" fontAlgn="base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E509-C6F2-4196-934E-2C644628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00" y="296438"/>
            <a:ext cx="10173237" cy="1079708"/>
          </a:xfrm>
        </p:spPr>
        <p:txBody>
          <a:bodyPr>
            <a:normAutofit/>
          </a:bodyPr>
          <a:lstStyle/>
          <a:p>
            <a:r>
              <a:rPr lang="en-US" dirty="0"/>
              <a:t>UNDERSTANDING PROVIDERS</a:t>
            </a:r>
            <a:br>
              <a:rPr lang="en-US" dirty="0"/>
            </a:br>
            <a:r>
              <a:rPr lang="en-US" sz="1800" i="1" dirty="0"/>
              <a:t>What is the Problem Doctors Want to Solve… </a:t>
            </a:r>
            <a:r>
              <a:rPr lang="en-US" sz="1800" i="1" dirty="0">
                <a:solidFill>
                  <a:schemeClr val="tx1"/>
                </a:solidFill>
              </a:rPr>
              <a:t>And How Can </a:t>
            </a:r>
            <a:r>
              <a:rPr lang="en-US" sz="1800" i="1" dirty="0" err="1">
                <a:solidFill>
                  <a:schemeClr val="tx1"/>
                </a:solidFill>
              </a:rPr>
              <a:t>aTelehealth</a:t>
            </a:r>
            <a:r>
              <a:rPr lang="en-US" sz="1800" i="1" dirty="0">
                <a:solidFill>
                  <a:schemeClr val="tx1"/>
                </a:solidFill>
              </a:rPr>
              <a:t> Partner Help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EAEB-7F85-4DE0-B262-BF9E4629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FA8A05-98EC-4124-8C90-6F1FAF1ECD05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169405" y="1456826"/>
          <a:ext cx="10968038" cy="47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67D7FEFF-942D-42A1-BCC0-0A2D15BAE7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98145"/>
              </p:ext>
            </p:extLst>
          </p:nvPr>
        </p:nvGraphicFramePr>
        <p:xfrm>
          <a:off x="3138889" y="1434579"/>
          <a:ext cx="10968038" cy="47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645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C287-F492-4F86-906E-74E05C7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</a:t>
            </a:r>
            <a:r>
              <a:rPr lang="en-US" dirty="0">
                <a:solidFill>
                  <a:schemeClr val="accent1"/>
                </a:solidFill>
              </a:rPr>
              <a:t>FROM THE PAST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b="0" i="1" dirty="0">
                <a:solidFill>
                  <a:schemeClr val="tx1"/>
                </a:solidFill>
              </a:rPr>
              <a:t>Analogies from inside and outside healthcare help us learn how to spread innovation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A0B5F-8380-451B-B4DD-5EA628E6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E140-19F3-4BF4-9093-FEEAA848F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6388"/>
            <a:ext cx="10968038" cy="470376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400" b="1" dirty="0"/>
              <a:t>Rise of the Hospitalists (and Rise of the UC Centers)</a:t>
            </a:r>
          </a:p>
          <a:p>
            <a:pPr lvl="1"/>
            <a:r>
              <a:rPr lang="en-US" altLang="en-US" sz="2000" dirty="0"/>
              <a:t>Initial outrage, turned to appreciation </a:t>
            </a:r>
          </a:p>
          <a:p>
            <a:pPr lvl="2"/>
            <a:r>
              <a:rPr lang="en-US" altLang="en-US" sz="1600" dirty="0"/>
              <a:t>Appreciate time saved, appreciate patient is staying “in our system”</a:t>
            </a:r>
          </a:p>
          <a:p>
            <a:pPr lvl="2"/>
            <a:r>
              <a:rPr lang="en-US" altLang="en-US" sz="1600" dirty="0"/>
              <a:t>Recognize benefit in making sure data is shared both ways</a:t>
            </a:r>
          </a:p>
          <a:p>
            <a:pPr lvl="1"/>
            <a:r>
              <a:rPr lang="en-US" altLang="en-US" sz="2000" dirty="0"/>
              <a:t>Staffing considerations</a:t>
            </a:r>
          </a:p>
          <a:p>
            <a:pPr lvl="2"/>
            <a:r>
              <a:rPr lang="en-US" altLang="en-US" sz="1600" dirty="0"/>
              <a:t>Some health systems staff internally, some use partners, some do both</a:t>
            </a:r>
          </a:p>
          <a:p>
            <a:r>
              <a:rPr lang="en-US" altLang="en-US" sz="2400" b="1" dirty="0"/>
              <a:t>EMR Rollouts</a:t>
            </a:r>
          </a:p>
          <a:p>
            <a:pPr lvl="1"/>
            <a:r>
              <a:rPr lang="en-US" altLang="en-US" sz="2000" dirty="0"/>
              <a:t>Systemic Change management needed</a:t>
            </a:r>
          </a:p>
          <a:p>
            <a:pPr lvl="2"/>
            <a:r>
              <a:rPr lang="en-US" altLang="en-US" sz="1600" dirty="0"/>
              <a:t>Importance of advisory groups, project management and provider compensation</a:t>
            </a:r>
          </a:p>
          <a:p>
            <a:r>
              <a:rPr lang="en-US" altLang="en-US" sz="2400" b="1" dirty="0"/>
              <a:t>Banking</a:t>
            </a:r>
          </a:p>
          <a:p>
            <a:pPr lvl="1"/>
            <a:r>
              <a:rPr lang="en-US" altLang="en-US" sz="2000" dirty="0"/>
              <a:t>Top of License: continued delegation and automation of routine activities</a:t>
            </a:r>
          </a:p>
          <a:p>
            <a:pPr lvl="2"/>
            <a:r>
              <a:rPr lang="en-US" altLang="en-US" sz="1600" dirty="0"/>
              <a:t>From President to VP to manager to teller to ATM to web, and now on your phone</a:t>
            </a:r>
          </a:p>
          <a:p>
            <a:r>
              <a:rPr lang="en-US" altLang="en-US" sz="2400" b="1" dirty="0"/>
              <a:t>Blockbuster vs. Netflix</a:t>
            </a:r>
          </a:p>
          <a:p>
            <a:pPr lvl="1"/>
            <a:r>
              <a:rPr lang="en-US" altLang="en-US" sz="2000" dirty="0"/>
              <a:t>Understanding: What problem are you solving?</a:t>
            </a:r>
          </a:p>
          <a:p>
            <a:pPr lvl="2"/>
            <a:r>
              <a:rPr lang="en-US" altLang="en-US" sz="1600" dirty="0"/>
              <a:t>Do consumers need a building (office), or do they need to watch a video (fix a medical issue)?</a:t>
            </a:r>
          </a:p>
          <a:p>
            <a:pPr lvl="1"/>
            <a:r>
              <a:rPr lang="en-US" altLang="en-US" sz="2000" dirty="0"/>
              <a:t>If you don’t meet that need, someone else will</a:t>
            </a:r>
          </a:p>
          <a:p>
            <a:pPr lvl="2"/>
            <a:r>
              <a:rPr lang="en-US" altLang="en-US" sz="1600" dirty="0"/>
              <a:t>Those who replace you won’t look anything like you – Mark Randolph (Founder, Netflix)</a:t>
            </a:r>
          </a:p>
          <a:p>
            <a:r>
              <a:rPr lang="en-US" altLang="en-US" sz="2400" b="1" dirty="0"/>
              <a:t>Uber vs Taxis</a:t>
            </a:r>
          </a:p>
          <a:p>
            <a:pPr lvl="1"/>
            <a:r>
              <a:rPr lang="en-US" altLang="en-US" sz="2000" dirty="0"/>
              <a:t>How do you deal with the new entrant that offers cheaper, more convenient options?</a:t>
            </a:r>
          </a:p>
          <a:p>
            <a:pPr lvl="1"/>
            <a:r>
              <a:rPr lang="en-US" altLang="en-US" sz="2000" dirty="0"/>
              <a:t>When at scale, easier to do automation</a:t>
            </a:r>
          </a:p>
          <a:p>
            <a:pPr lvl="2"/>
            <a:endParaRPr lang="en-US" altLang="en-US" sz="1600" dirty="0"/>
          </a:p>
          <a:p>
            <a:pPr lvl="2"/>
            <a:endParaRPr lang="en-US" altLang="en-US" sz="1600" dirty="0"/>
          </a:p>
          <a:p>
            <a:pPr lvl="2"/>
            <a:endParaRPr lang="en-US" altLang="en-US" sz="16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marL="0" indent="0">
              <a:buNone/>
            </a:pPr>
            <a:endParaRPr lang="en-US" altLang="en-US" sz="2400" dirty="0"/>
          </a:p>
          <a:p>
            <a:pPr lvl="1"/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C287-F492-4F86-906E-74E05C7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ADOPTION </a:t>
            </a:r>
            <a:r>
              <a:rPr lang="en-US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A0B5F-8380-451B-B4DD-5EA628E6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E140-19F3-4BF4-9093-FEEAA848F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6388"/>
            <a:ext cx="10968038" cy="4703762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Choose a first office for advanced partnership</a:t>
            </a:r>
          </a:p>
          <a:p>
            <a:pPr lvl="1"/>
            <a:r>
              <a:rPr lang="en-US" altLang="en-US" sz="2000" dirty="0"/>
              <a:t>And make them wildly successful</a:t>
            </a:r>
          </a:p>
          <a:p>
            <a:r>
              <a:rPr lang="en-US" altLang="en-US" sz="2400" b="1" dirty="0"/>
              <a:t>Experiment with Financial incentives</a:t>
            </a:r>
            <a:endParaRPr lang="en-US" altLang="en-US" sz="2000" dirty="0"/>
          </a:p>
          <a:p>
            <a:r>
              <a:rPr lang="en-US" altLang="en-US" sz="2400" b="1" dirty="0"/>
              <a:t>SUITE Approach</a:t>
            </a:r>
          </a:p>
          <a:p>
            <a:pPr lvl="1"/>
            <a:r>
              <a:rPr lang="en-US" altLang="en-US" sz="2000" dirty="0"/>
              <a:t>Support: Whom to call if questions, concerns</a:t>
            </a:r>
          </a:p>
          <a:p>
            <a:pPr lvl="1"/>
            <a:r>
              <a:rPr lang="en-US" altLang="en-US" sz="2000" dirty="0"/>
              <a:t>Understanding: Physician Drivers, Needs &amp; Workflow Analyses</a:t>
            </a:r>
          </a:p>
          <a:p>
            <a:pPr lvl="1"/>
            <a:r>
              <a:rPr lang="en-US" altLang="en-US" sz="2000" dirty="0"/>
              <a:t>Involvement: Physician Champion, Emails, Meetings, Advisory Groups</a:t>
            </a:r>
          </a:p>
          <a:p>
            <a:pPr lvl="1"/>
            <a:r>
              <a:rPr lang="en-US" altLang="en-US" sz="2000" dirty="0"/>
              <a:t>Training: What to expect</a:t>
            </a:r>
          </a:p>
          <a:p>
            <a:pPr lvl="1"/>
            <a:r>
              <a:rPr lang="en-US" altLang="en-US" sz="2000" dirty="0"/>
              <a:t>Education: Why to do this, Why partners works, review 4 key reports</a:t>
            </a:r>
          </a:p>
          <a:p>
            <a:r>
              <a:rPr lang="en-US" altLang="en-US" sz="2400" b="1" dirty="0"/>
              <a:t>Gather Stories and Spread them </a:t>
            </a:r>
          </a:p>
          <a:p>
            <a:pPr lvl="1"/>
            <a:r>
              <a:rPr lang="en-US" altLang="en-US" sz="2000" dirty="0"/>
              <a:t>More free time, higher salary, better quality metrics and best patient satisfaction</a:t>
            </a:r>
          </a:p>
          <a:p>
            <a:r>
              <a:rPr lang="en-US" altLang="en-US" sz="2400" b="1" dirty="0"/>
              <a:t>Wait for Providers to come Flocking to you</a:t>
            </a:r>
          </a:p>
          <a:p>
            <a:pPr lvl="1"/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1642-5A89-41EB-8916-3E0D50E1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CHANGE IS </a:t>
            </a:r>
            <a:r>
              <a:rPr lang="en-US" dirty="0">
                <a:solidFill>
                  <a:schemeClr val="accent1"/>
                </a:solidFill>
              </a:rPr>
              <a:t>HARD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D498B-189D-43FA-9B24-51560729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6E59019D-7B9E-4B6C-B421-B471810A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65" y="1444833"/>
            <a:ext cx="5917472" cy="48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57326D-7E12-AD42-B23A-37AF84E7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29" y="1408923"/>
            <a:ext cx="10967942" cy="3704253"/>
          </a:xfrm>
        </p:spPr>
        <p:txBody>
          <a:bodyPr/>
          <a:lstStyle/>
          <a:p>
            <a:pPr algn="ctr"/>
            <a:r>
              <a:rPr lang="en-US" sz="4400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78590-DA2C-3247-A78F-04901CD8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30D8-9003-4B59-883E-6FD53D3C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are no Benefits</a:t>
            </a:r>
            <a:br>
              <a:rPr lang="en-US" dirty="0"/>
            </a:br>
            <a:r>
              <a:rPr lang="en-US" dirty="0"/>
              <a:t>without Adoption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471AD-7793-4458-A2ED-C36D4762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63CD-94E8-B549-9921-789B6DE7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85C65-0A49-DE45-A2ED-380E084D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3EAF-F8DF-4E4E-A77D-9F12287D92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76388"/>
            <a:ext cx="10968038" cy="4703762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What is Physician Adoption?</a:t>
            </a: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Why are Physicians Resistant?</a:t>
            </a: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What can we do? 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6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946BBD2-977E-4014-AEB8-554DF2FAA531}"/>
              </a:ext>
            </a:extLst>
          </p:cNvPr>
          <p:cNvSpPr/>
          <p:nvPr/>
        </p:nvSpPr>
        <p:spPr>
          <a:xfrm>
            <a:off x="6833095" y="3538663"/>
            <a:ext cx="3401568" cy="1737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532E22-7B4A-EB4E-B86E-44A1B8C196C6}"/>
              </a:ext>
            </a:extLst>
          </p:cNvPr>
          <p:cNvSpPr/>
          <p:nvPr/>
        </p:nvSpPr>
        <p:spPr>
          <a:xfrm>
            <a:off x="3432900" y="3559688"/>
            <a:ext cx="3413761" cy="1758696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0D7ABC-0AF4-164B-ADB1-7A97B839DDBD}"/>
              </a:ext>
            </a:extLst>
          </p:cNvPr>
          <p:cNvSpPr/>
          <p:nvPr/>
        </p:nvSpPr>
        <p:spPr>
          <a:xfrm>
            <a:off x="3445093" y="1816232"/>
            <a:ext cx="3401568" cy="17373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BDB873-AF7C-1944-B7BF-2220CDCCAFA6}"/>
              </a:ext>
            </a:extLst>
          </p:cNvPr>
          <p:cNvSpPr/>
          <p:nvPr/>
        </p:nvSpPr>
        <p:spPr>
          <a:xfrm>
            <a:off x="6834469" y="1816232"/>
            <a:ext cx="3401568" cy="1737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EAF80-C330-754A-A51E-10B0693A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3424" cy="1079708"/>
          </a:xfrm>
        </p:spPr>
        <p:txBody>
          <a:bodyPr/>
          <a:lstStyle/>
          <a:p>
            <a:r>
              <a:rPr lang="en-US" dirty="0"/>
              <a:t>PHYSICIAN ADOPTION </a:t>
            </a:r>
            <a:r>
              <a:rPr lang="en-US" dirty="0">
                <a:solidFill>
                  <a:schemeClr val="accent1"/>
                </a:solidFill>
              </a:rPr>
              <a:t>QUADRANT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What does adoption mean in a health system?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50EEC-B946-794A-BBC2-646E71AE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41B975-2371-694D-9A46-3195525D1B88}"/>
              </a:ext>
            </a:extLst>
          </p:cNvPr>
          <p:cNvCxnSpPr>
            <a:cxnSpLocks/>
          </p:cNvCxnSpPr>
          <p:nvPr/>
        </p:nvCxnSpPr>
        <p:spPr>
          <a:xfrm flipV="1">
            <a:off x="3414178" y="1389512"/>
            <a:ext cx="0" cy="3928872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92EE3-A2BE-2C4B-AD1E-72B1CF135847}"/>
              </a:ext>
            </a:extLst>
          </p:cNvPr>
          <p:cNvCxnSpPr>
            <a:cxnSpLocks/>
          </p:cNvCxnSpPr>
          <p:nvPr/>
        </p:nvCxnSpPr>
        <p:spPr>
          <a:xfrm>
            <a:off x="3389793" y="5304882"/>
            <a:ext cx="7260772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A4363-C9DB-6D4B-A913-6781CF5A4EAD}"/>
              </a:ext>
            </a:extLst>
          </p:cNvPr>
          <p:cNvSpPr/>
          <p:nvPr/>
        </p:nvSpPr>
        <p:spPr>
          <a:xfrm>
            <a:off x="3432901" y="1816232"/>
            <a:ext cx="6803136" cy="34747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E1E65-EEF2-D646-8ABB-DCCBD29106ED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3432901" y="3553592"/>
            <a:ext cx="68031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14EBCF-8AFD-1F45-870B-E22D8B6B1C39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6834469" y="1816232"/>
            <a:ext cx="0" cy="34747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E8CD29-EB74-A94C-B739-A9F29D602B9D}"/>
              </a:ext>
            </a:extLst>
          </p:cNvPr>
          <p:cNvSpPr txBox="1"/>
          <p:nvPr/>
        </p:nvSpPr>
        <p:spPr>
          <a:xfrm>
            <a:off x="4700869" y="5417636"/>
            <a:ext cx="90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F094A-EC10-524A-9F5F-1202D8983BE4}"/>
              </a:ext>
            </a:extLst>
          </p:cNvPr>
          <p:cNvSpPr txBox="1"/>
          <p:nvPr/>
        </p:nvSpPr>
        <p:spPr>
          <a:xfrm>
            <a:off x="2164933" y="4070420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8F2B1-FC18-114F-A70D-3F3812F9CC4C}"/>
              </a:ext>
            </a:extLst>
          </p:cNvPr>
          <p:cNvSpPr txBox="1"/>
          <p:nvPr/>
        </p:nvSpPr>
        <p:spPr>
          <a:xfrm>
            <a:off x="2164933" y="2479364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59AD8-A79D-EB49-B6EC-2DD89D5AA19D}"/>
              </a:ext>
            </a:extLst>
          </p:cNvPr>
          <p:cNvSpPr txBox="1"/>
          <p:nvPr/>
        </p:nvSpPr>
        <p:spPr>
          <a:xfrm>
            <a:off x="7895173" y="5417636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71E4D-4DE1-874A-BAE7-E7E701D345D2}"/>
              </a:ext>
            </a:extLst>
          </p:cNvPr>
          <p:cNvSpPr txBox="1"/>
          <p:nvPr/>
        </p:nvSpPr>
        <p:spPr>
          <a:xfrm>
            <a:off x="43524" y="3184720"/>
            <a:ext cx="311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Health System Physician</a:t>
            </a:r>
            <a:br>
              <a:rPr lang="en-US" sz="2000" b="1" dirty="0">
                <a:latin typeface="Encode Sans SemiBold" pitchFamily="2" charset="77"/>
              </a:rPr>
            </a:br>
            <a:r>
              <a:rPr lang="en-US" sz="2000" b="1" dirty="0">
                <a:latin typeface="Encode Sans SemiBold" pitchFamily="2" charset="77"/>
              </a:rPr>
              <a:t>Uses Telehealth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8A8A4-5CFC-5D47-AFFC-C85909490244}"/>
              </a:ext>
            </a:extLst>
          </p:cNvPr>
          <p:cNvSpPr txBox="1"/>
          <p:nvPr/>
        </p:nvSpPr>
        <p:spPr>
          <a:xfrm>
            <a:off x="4828885" y="5960175"/>
            <a:ext cx="403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Health System Physicians</a:t>
            </a:r>
            <a:br>
              <a:rPr lang="en-US" sz="2000" b="1" dirty="0">
                <a:latin typeface="Encode Sans SemiBold" pitchFamily="2" charset="77"/>
              </a:rPr>
            </a:br>
            <a:r>
              <a:rPr lang="en-US" sz="2000" b="1" dirty="0">
                <a:latin typeface="Encode Sans SemiBold" pitchFamily="2" charset="77"/>
              </a:rPr>
              <a:t>Embraces Telehealth Partner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DF17D5-4E88-9342-A516-8FAF2F330DA2}"/>
              </a:ext>
            </a:extLst>
          </p:cNvPr>
          <p:cNvSpPr txBox="1"/>
          <p:nvPr/>
        </p:nvSpPr>
        <p:spPr>
          <a:xfrm>
            <a:off x="7448797" y="4022984"/>
            <a:ext cx="214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</a:t>
            </a:r>
            <a:b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Outsourcing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97BCE-0609-3248-AD2C-7172B923FA1C}"/>
              </a:ext>
            </a:extLst>
          </p:cNvPr>
          <p:cNvSpPr txBox="1"/>
          <p:nvPr/>
        </p:nvSpPr>
        <p:spPr>
          <a:xfrm>
            <a:off x="7448797" y="2328296"/>
            <a:ext cx="214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Combined Offering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5A76C6-FCAB-1B4B-A744-77FFD087EDF2}"/>
              </a:ext>
            </a:extLst>
          </p:cNvPr>
          <p:cNvSpPr txBox="1"/>
          <p:nvPr/>
        </p:nvSpPr>
        <p:spPr>
          <a:xfrm>
            <a:off x="4095997" y="4162752"/>
            <a:ext cx="214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Traditionalists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331211-D7A7-9F48-A128-009A7E26ECF1}"/>
              </a:ext>
            </a:extLst>
          </p:cNvPr>
          <p:cNvSpPr txBox="1"/>
          <p:nvPr/>
        </p:nvSpPr>
        <p:spPr>
          <a:xfrm>
            <a:off x="4095997" y="2462408"/>
            <a:ext cx="214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Adopters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F93F42-3710-42BA-BEFE-07D865E28AA4}"/>
              </a:ext>
            </a:extLst>
          </p:cNvPr>
          <p:cNvSpPr/>
          <p:nvPr/>
        </p:nvSpPr>
        <p:spPr>
          <a:xfrm>
            <a:off x="7862626" y="5318384"/>
            <a:ext cx="1342505" cy="713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2" grpId="0" animBg="1"/>
      <p:bldP spid="31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958C-0EFA-6B44-BAA6-1D8096DF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COME </a:t>
            </a:r>
            <a:r>
              <a:rPr lang="en-US" dirty="0">
                <a:solidFill>
                  <a:schemeClr val="accent1"/>
                </a:solidFill>
              </a:rPr>
              <a:t>PROVIDERS ARE RESISTANT?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CAB25-B157-4743-BD3B-6298E992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C4E62-3915-DF47-BBBB-93BAECEC32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374" y="1506586"/>
            <a:ext cx="3196329" cy="68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Encode Sans SemiBold" pitchFamily="2" charset="77"/>
              </a:rPr>
              <a:t>Perception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6C4F99-4511-9B4A-870A-BA51B8EFD262}"/>
              </a:ext>
            </a:extLst>
          </p:cNvPr>
          <p:cNvSpPr txBox="1">
            <a:spLocks/>
          </p:cNvSpPr>
          <p:nvPr/>
        </p:nvSpPr>
        <p:spPr>
          <a:xfrm>
            <a:off x="6136857" y="1506586"/>
            <a:ext cx="3196329" cy="123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604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80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  <a:latin typeface="Encode Sans SemiBold" pitchFamily="2" charset="77"/>
              </a:rPr>
              <a:t>Reality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3558CA-9C73-A849-9D50-17155DE7BA89}"/>
              </a:ext>
            </a:extLst>
          </p:cNvPr>
          <p:cNvSpPr txBox="1">
            <a:spLocks/>
          </p:cNvSpPr>
          <p:nvPr/>
        </p:nvSpPr>
        <p:spPr>
          <a:xfrm>
            <a:off x="1029374" y="2162723"/>
            <a:ext cx="4145297" cy="39097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604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80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“Stealing” My Patient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Splintering My Relationship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Decreasing My Revenue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Telehealth means Poor Quality Care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D4E4F-74CF-A443-9166-1EA31A99BEA1}"/>
              </a:ext>
            </a:extLst>
          </p:cNvPr>
          <p:cNvSpPr txBox="1">
            <a:spLocks/>
          </p:cNvSpPr>
          <p:nvPr/>
        </p:nvSpPr>
        <p:spPr>
          <a:xfrm>
            <a:off x="6068270" y="2046813"/>
            <a:ext cx="5394355" cy="407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604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80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0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Empowering Our Patients</a:t>
            </a:r>
            <a:b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Convenient access to patients with mobility issues, elderly, or just too busy</a:t>
            </a:r>
          </a:p>
          <a:p>
            <a:pPr>
              <a:lnSpc>
                <a:spcPct val="110000"/>
              </a:lnSpc>
              <a:spcBef>
                <a:spcPts val="20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Maintain Our Relationship</a:t>
            </a:r>
            <a:b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With shared records</a:t>
            </a:r>
            <a:endParaRPr lang="en-US" sz="1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Top of License Work Increases Revenue</a:t>
            </a:r>
            <a:b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Routing lower acuity to telehealth allows doctors to focus on more complex issues and practice top of their license.</a:t>
            </a: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buFont typeface="Wingdings" pitchFamily="2" charset="2"/>
              <a:buChar char="Ø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High Focus on Quality</a:t>
            </a:r>
            <a:b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Standardized workflows, metrics, dashboards and reporting</a:t>
            </a: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66CF6-BDB0-0043-8AB9-A2E326990E2B}"/>
              </a:ext>
            </a:extLst>
          </p:cNvPr>
          <p:cNvCxnSpPr/>
          <p:nvPr/>
        </p:nvCxnSpPr>
        <p:spPr>
          <a:xfrm>
            <a:off x="5584123" y="1547724"/>
            <a:ext cx="0" cy="43346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4B7E88B-74A3-4E88-BD71-1551C29E4828}"/>
              </a:ext>
            </a:extLst>
          </p:cNvPr>
          <p:cNvSpPr/>
          <p:nvPr/>
        </p:nvSpPr>
        <p:spPr>
          <a:xfrm>
            <a:off x="1342505" y="4117585"/>
            <a:ext cx="3279372" cy="71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0C44BFC-92D4-4D26-B228-FB895321A359}"/>
              </a:ext>
            </a:extLst>
          </p:cNvPr>
          <p:cNvSpPr/>
          <p:nvPr/>
        </p:nvSpPr>
        <p:spPr>
          <a:xfrm>
            <a:off x="6846661" y="3548203"/>
            <a:ext cx="3401568" cy="1737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156713-6392-4B80-8BD2-2FC9342278FA}"/>
              </a:ext>
            </a:extLst>
          </p:cNvPr>
          <p:cNvSpPr/>
          <p:nvPr/>
        </p:nvSpPr>
        <p:spPr>
          <a:xfrm>
            <a:off x="6846660" y="1825023"/>
            <a:ext cx="3401568" cy="1737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532E22-7B4A-EB4E-B86E-44A1B8C196C6}"/>
              </a:ext>
            </a:extLst>
          </p:cNvPr>
          <p:cNvSpPr/>
          <p:nvPr/>
        </p:nvSpPr>
        <p:spPr>
          <a:xfrm>
            <a:off x="3401986" y="3509932"/>
            <a:ext cx="3413761" cy="175869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0D7ABC-0AF4-164B-ADB1-7A97B839DDBD}"/>
              </a:ext>
            </a:extLst>
          </p:cNvPr>
          <p:cNvSpPr/>
          <p:nvPr/>
        </p:nvSpPr>
        <p:spPr>
          <a:xfrm>
            <a:off x="3451189" y="1834683"/>
            <a:ext cx="3401568" cy="173736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EAF80-C330-754A-A51E-10B0693A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3424" cy="1079708"/>
          </a:xfrm>
        </p:spPr>
        <p:txBody>
          <a:bodyPr/>
          <a:lstStyle/>
          <a:p>
            <a:r>
              <a:rPr lang="en-US" dirty="0"/>
              <a:t>PHYSICIAN COMPLAINT </a:t>
            </a:r>
            <a:r>
              <a:rPr lang="en-US" dirty="0">
                <a:solidFill>
                  <a:schemeClr val="accent1"/>
                </a:solidFill>
              </a:rPr>
              <a:t>QUADRANT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Understanding impact of their arguments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50EEC-B946-794A-BBC2-646E71AE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41B975-2371-694D-9A46-3195525D1B88}"/>
              </a:ext>
            </a:extLst>
          </p:cNvPr>
          <p:cNvCxnSpPr>
            <a:cxnSpLocks/>
          </p:cNvCxnSpPr>
          <p:nvPr/>
        </p:nvCxnSpPr>
        <p:spPr>
          <a:xfrm flipV="1">
            <a:off x="3414178" y="1389512"/>
            <a:ext cx="0" cy="3928872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92EE3-A2BE-2C4B-AD1E-72B1CF135847}"/>
              </a:ext>
            </a:extLst>
          </p:cNvPr>
          <p:cNvCxnSpPr>
            <a:cxnSpLocks/>
          </p:cNvCxnSpPr>
          <p:nvPr/>
        </p:nvCxnSpPr>
        <p:spPr>
          <a:xfrm>
            <a:off x="3389793" y="5304882"/>
            <a:ext cx="7260772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A4363-C9DB-6D4B-A913-6781CF5A4EAD}"/>
              </a:ext>
            </a:extLst>
          </p:cNvPr>
          <p:cNvSpPr/>
          <p:nvPr/>
        </p:nvSpPr>
        <p:spPr>
          <a:xfrm>
            <a:off x="3432901" y="1816232"/>
            <a:ext cx="6803136" cy="34747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E1E65-EEF2-D646-8ABB-DCCBD29106ED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3432901" y="3553592"/>
            <a:ext cx="68031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14EBCF-8AFD-1F45-870B-E22D8B6B1C39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6834469" y="1816232"/>
            <a:ext cx="0" cy="34747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E8CD29-EB74-A94C-B739-A9F29D602B9D}"/>
              </a:ext>
            </a:extLst>
          </p:cNvPr>
          <p:cNvSpPr txBox="1"/>
          <p:nvPr/>
        </p:nvSpPr>
        <p:spPr>
          <a:xfrm>
            <a:off x="4700869" y="5417636"/>
            <a:ext cx="90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F094A-EC10-524A-9F5F-1202D8983BE4}"/>
              </a:ext>
            </a:extLst>
          </p:cNvPr>
          <p:cNvSpPr txBox="1"/>
          <p:nvPr/>
        </p:nvSpPr>
        <p:spPr>
          <a:xfrm>
            <a:off x="2164933" y="4070420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code Sans ExtraBold" pitchFamily="2" charset="77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8F2B1-FC18-114F-A70D-3F3812F9CC4C}"/>
              </a:ext>
            </a:extLst>
          </p:cNvPr>
          <p:cNvSpPr txBox="1"/>
          <p:nvPr/>
        </p:nvSpPr>
        <p:spPr>
          <a:xfrm>
            <a:off x="2164933" y="2479364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59AD8-A79D-EB49-B6EC-2DD89D5AA19D}"/>
              </a:ext>
            </a:extLst>
          </p:cNvPr>
          <p:cNvSpPr txBox="1"/>
          <p:nvPr/>
        </p:nvSpPr>
        <p:spPr>
          <a:xfrm>
            <a:off x="7895173" y="5417636"/>
            <a:ext cx="12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Encode Sans ExtraBold" pitchFamily="2" charset="77"/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71E4D-4DE1-874A-BAE7-E7E701D345D2}"/>
              </a:ext>
            </a:extLst>
          </p:cNvPr>
          <p:cNvSpPr txBox="1"/>
          <p:nvPr/>
        </p:nvSpPr>
        <p:spPr>
          <a:xfrm>
            <a:off x="43524" y="3184720"/>
            <a:ext cx="311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Want “Easy” patients</a:t>
            </a:r>
          </a:p>
          <a:p>
            <a:pPr algn="ctr"/>
            <a:r>
              <a:rPr lang="en-US" sz="2000" b="1" dirty="0">
                <a:latin typeface="Encode Sans SemiBold" pitchFamily="2" charset="77"/>
              </a:rPr>
              <a:t>To make more revenue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8A8A4-5CFC-5D47-AFFC-C85909490244}"/>
              </a:ext>
            </a:extLst>
          </p:cNvPr>
          <p:cNvSpPr txBox="1"/>
          <p:nvPr/>
        </p:nvSpPr>
        <p:spPr>
          <a:xfrm>
            <a:off x="4828885" y="5960175"/>
            <a:ext cx="403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ncode Sans SemiBold" pitchFamily="2" charset="77"/>
              </a:rPr>
              <a:t>Want “Easy” patients </a:t>
            </a:r>
          </a:p>
          <a:p>
            <a:pPr algn="ctr"/>
            <a:r>
              <a:rPr lang="en-US" sz="2000" b="1" dirty="0">
                <a:latin typeface="Encode Sans SemiBold" pitchFamily="2" charset="77"/>
              </a:rPr>
              <a:t>to break up my 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DF17D5-4E88-9342-A516-8FAF2F330DA2}"/>
              </a:ext>
            </a:extLst>
          </p:cNvPr>
          <p:cNvSpPr txBox="1"/>
          <p:nvPr/>
        </p:nvSpPr>
        <p:spPr>
          <a:xfrm>
            <a:off x="7448797" y="4022984"/>
            <a:ext cx="214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top of license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97BCE-0609-3248-AD2C-7172B923FA1C}"/>
              </a:ext>
            </a:extLst>
          </p:cNvPr>
          <p:cNvSpPr txBox="1"/>
          <p:nvPr/>
        </p:nvSpPr>
        <p:spPr>
          <a:xfrm>
            <a:off x="7448797" y="2328296"/>
            <a:ext cx="214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top of license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5A76C6-FCAB-1B4B-A744-77FFD087EDF2}"/>
              </a:ext>
            </a:extLst>
          </p:cNvPr>
          <p:cNvSpPr txBox="1"/>
          <p:nvPr/>
        </p:nvSpPr>
        <p:spPr>
          <a:xfrm>
            <a:off x="4060789" y="3892606"/>
            <a:ext cx="2145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 to work with TH Partner!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331211-D7A7-9F48-A128-009A7E26ECF1}"/>
              </a:ext>
            </a:extLst>
          </p:cNvPr>
          <p:cNvSpPr txBox="1"/>
          <p:nvPr/>
        </p:nvSpPr>
        <p:spPr>
          <a:xfrm>
            <a:off x="4095997" y="2339760"/>
            <a:ext cx="214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top of license</a:t>
            </a:r>
          </a:p>
        </p:txBody>
      </p:sp>
    </p:spTree>
    <p:extLst>
      <p:ext uri="{BB962C8B-B14F-4D97-AF65-F5344CB8AC3E}">
        <p14:creationId xmlns:p14="http://schemas.microsoft.com/office/powerpoint/2010/main" val="41527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4" grpId="0" animBg="1"/>
      <p:bldP spid="32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C287-F492-4F86-906E-74E05C7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CONSULTS: INTERNAL vs. </a:t>
            </a:r>
            <a:r>
              <a:rPr lang="en-US" dirty="0">
                <a:solidFill>
                  <a:schemeClr val="accent1"/>
                </a:solidFill>
              </a:rPr>
              <a:t>PARTNER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A0B5F-8380-451B-B4DD-5EA628E6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2C0169-FD6F-4EDE-8D40-DC26CDF63F2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1576388"/>
          <a:ext cx="10968039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459">
                  <a:extLst>
                    <a:ext uri="{9D8B030D-6E8A-4147-A177-3AD203B41FA5}">
                      <a16:colId xmlns:a16="http://schemas.microsoft.com/office/drawing/2014/main" val="1317116480"/>
                    </a:ext>
                  </a:extLst>
                </a:gridCol>
                <a:gridCol w="3888297">
                  <a:extLst>
                    <a:ext uri="{9D8B030D-6E8A-4147-A177-3AD203B41FA5}">
                      <a16:colId xmlns:a16="http://schemas.microsoft.com/office/drawing/2014/main" val="3536249298"/>
                    </a:ext>
                  </a:extLst>
                </a:gridCol>
                <a:gridCol w="4000283">
                  <a:extLst>
                    <a:ext uri="{9D8B030D-6E8A-4147-A177-3AD203B41FA5}">
                      <a16:colId xmlns:a16="http://schemas.microsoft.com/office/drawing/2014/main" val="3098062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DOES THE CONSULTS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6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Internal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Comfort level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More visit revenue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Possible use of NPs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this best use of health system providers?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Decreases access in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Partner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Let your docs focus on their office-based encounters: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More office based access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/>
                        <a:t>Less PCP burnout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Need to ensure comfort level with partners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Data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Quality </a:t>
                      </a:r>
                      <a:r>
                        <a:rPr lang="en-US" altLang="en-US" sz="1800" dirty="0" err="1"/>
                        <a:t>reportin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6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8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D90DE-19EE-4EDC-B440-3D39D7D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8D41-F70B-F744-9A6E-C5D9DC890D9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8A0D7-3188-4159-AB33-CC01A1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9"/>
          <a:stretch/>
        </p:blipFill>
        <p:spPr>
          <a:xfrm>
            <a:off x="0" y="0"/>
            <a:ext cx="12192000" cy="68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DLIVE">
      <a:dk1>
        <a:srgbClr val="484B4E"/>
      </a:dk1>
      <a:lt1>
        <a:srgbClr val="FFFFFF"/>
      </a:lt1>
      <a:dk2>
        <a:srgbClr val="76777B"/>
      </a:dk2>
      <a:lt2>
        <a:srgbClr val="E7E6E6"/>
      </a:lt2>
      <a:accent1>
        <a:srgbClr val="F26622"/>
      </a:accent1>
      <a:accent2>
        <a:srgbClr val="1583E0"/>
      </a:accent2>
      <a:accent3>
        <a:srgbClr val="6CB640"/>
      </a:accent3>
      <a:accent4>
        <a:srgbClr val="F68A1E"/>
      </a:accent4>
      <a:accent5>
        <a:srgbClr val="8234A0"/>
      </a:accent5>
      <a:accent6>
        <a:srgbClr val="00A5B6"/>
      </a:accent6>
      <a:hlink>
        <a:srgbClr val="00008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1235</Words>
  <Application>Microsoft Office PowerPoint</Application>
  <PresentationFormat>Widescreen</PresentationFormat>
  <Paragraphs>251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Open Sans SemiBold</vt:lpstr>
      <vt:lpstr>Wingdings</vt:lpstr>
      <vt:lpstr>Encode Sans SemiBold</vt:lpstr>
      <vt:lpstr>Arial</vt:lpstr>
      <vt:lpstr>Open Sans</vt:lpstr>
      <vt:lpstr>Encode Sans ExtraBold</vt:lpstr>
      <vt:lpstr>Calibri</vt:lpstr>
      <vt:lpstr>Calibri Light</vt:lpstr>
      <vt:lpstr>Encode Sans</vt:lpstr>
      <vt:lpstr>Office Theme</vt:lpstr>
      <vt:lpstr>PROVIDER ADOPTION Getting Health System Providers to  Embrace Your Telehealth Partner   Lyle Berkowitz, MD, FACP, FHIMSS President, MDLIVE Medical Group Chief Medical Officer and EVP Product Strategy, MDLIVE, Inc. Lberkowitz@MDLIVE.com </vt:lpstr>
      <vt:lpstr>PHYSICIAN CHANGE IS HARD</vt:lpstr>
      <vt:lpstr>There are no Benefits without Adoption</vt:lpstr>
      <vt:lpstr>AGENDA</vt:lpstr>
      <vt:lpstr>PHYSICIAN ADOPTION QUADRANT What does adoption mean in a health system?</vt:lpstr>
      <vt:lpstr>HOW COME PROVIDERS ARE RESISTANT?</vt:lpstr>
      <vt:lpstr>PHYSICIAN COMPLAINT QUADRANT Understanding impact of their arguments</vt:lpstr>
      <vt:lpstr>WHO DOES CONSULTS: INTERNAL vs. PARTNER</vt:lpstr>
      <vt:lpstr>PowerPoint Presentation</vt:lpstr>
      <vt:lpstr>PHYSICIAN COMPLAINT QUADRANT How to Answer</vt:lpstr>
      <vt:lpstr>PROVIDER MOTIVATION: 3M STRATEGY</vt:lpstr>
      <vt:lpstr>METRICS: FOUR KEY REPORTS</vt:lpstr>
      <vt:lpstr>METRICS EXAMPLE: LEAKAGE REPORT</vt:lpstr>
      <vt:lpstr>METRICS EXAMPLE: QUALITY REPORTS</vt:lpstr>
      <vt:lpstr>MONEY</vt:lpstr>
      <vt:lpstr>EMOTION</vt:lpstr>
      <vt:lpstr>UNDERSTANDING PROVIDERS What is the Problem Doctors Want to Solve… And How Can aTelehealth Partner Help</vt:lpstr>
      <vt:lpstr>WHAT CAN WE LEARN FROM THE PAST Analogies from inside and outside healthcare help us learn how to spread innovation</vt:lpstr>
      <vt:lpstr>PHYSICIAN ADOPTION NEXT STEPS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Raffaello Zucco</dc:creator>
  <cp:lastModifiedBy>Lyle Berkowitz</cp:lastModifiedBy>
  <cp:revision>239</cp:revision>
  <cp:lastPrinted>2018-11-04T21:35:14Z</cp:lastPrinted>
  <dcterms:created xsi:type="dcterms:W3CDTF">2018-05-14T17:20:18Z</dcterms:created>
  <dcterms:modified xsi:type="dcterms:W3CDTF">2018-11-15T19:29:52Z</dcterms:modified>
</cp:coreProperties>
</file>